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C31"/>
    <a:srgbClr val="7012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726"/>
  </p:normalViewPr>
  <p:slideViewPr>
    <p:cSldViewPr snapToGrid="0" snapToObjects="1">
      <p:cViewPr varScale="1">
        <p:scale>
          <a:sx d="100" n="165"/>
          <a:sy d="100" n="165"/>
        </p:scale>
        <p:origin x="560" y="176"/>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9" Type="http://schemas.openxmlformats.org/officeDocument/2006/relationships/viewProps" Target="viewProps.xml" /><Relationship Id="rId58" Type="http://schemas.openxmlformats.org/officeDocument/2006/relationships/presProps" Target="presProps.xml" /><Relationship Id="rId1" Type="http://schemas.openxmlformats.org/officeDocument/2006/relationships/slideMaster" Target="slideMasters/slideMaster1.xml" /><Relationship Id="rId61" Type="http://schemas.openxmlformats.org/officeDocument/2006/relationships/tableStyles" Target="tableStyles.xml" /><Relationship Id="rId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255722" y="565689"/>
            <a:ext cx="6400800" cy="1314450"/>
          </a:xfrm>
        </p:spPr>
        <p:txBody>
          <a:bodyPr>
            <a:normAutofit/>
          </a:bodyPr>
          <a:lstStyle>
            <a:lvl1pPr marL="0" indent="0" algn="ctr">
              <a:buNone/>
              <a:defRPr sz="20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0" y="614605"/>
            <a:ext cx="9089756" cy="3914289"/>
          </a:xfrm>
        </p:spPr>
        <p:txBody>
          <a:bodyPr>
            <a:normAutofit/>
          </a:bodyPr>
          <a:lstStyle>
            <a:lvl1pPr marL="230188" indent="-230188">
              <a:tabLst/>
              <a:defRPr sz="1800"/>
            </a:lvl1pPr>
            <a:lvl2pPr marL="514350" indent="-284163">
              <a:spcBef>
                <a:spcPts val="0"/>
              </a:spcBef>
              <a:tabLst/>
              <a:defRPr sz="1600"/>
            </a:lvl2pPr>
            <a:lvl3pPr marL="692150" indent="-177800">
              <a:spcBef>
                <a:spcPts val="0"/>
              </a:spcBef>
              <a:tabLst/>
              <a:defRPr sz="1400"/>
            </a:lvl3pPr>
            <a:lvl4pPr marL="914400" indent="-222250">
              <a:spcBef>
                <a:spcPts val="0"/>
              </a:spcBef>
              <a:tabLst/>
              <a:defRPr sz="1400"/>
            </a:lvl4pPr>
            <a:lvl5pPr marL="1146175" indent="-231775">
              <a:spcBef>
                <a:spcPts val="0"/>
              </a:spcBef>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1556"/>
          </a:xfrm>
        </p:spPr>
        <p:txBody>
          <a:bodyPr anchor="t">
            <a:normAutofit/>
          </a:bodyPr>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457200" y="1141649"/>
            <a:ext cx="7772400" cy="1125140"/>
          </a:xfrm>
        </p:spPr>
        <p:txBody>
          <a:bodyPr anchor="b">
            <a:normAutofit/>
          </a:bodyPr>
          <a:lstStyle>
            <a:lvl1pPr marL="0" indent="0">
              <a:buNone/>
              <a:defRPr sz="16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lvl1pPr algn="l">
              <a:defRPr b="0">
                <a:solidFill>
                  <a:srgbClr val="FDCC31"/>
                </a:solidFill>
              </a:defRPr>
            </a:lvl1pPr>
          </a:lstStyle>
          <a:p>
            <a:r>
              <a:rPr lang="en-US" dirty="0"/>
              <a:t>Click to edit Master title style</a:t>
            </a:r>
          </a:p>
        </p:txBody>
      </p:sp>
      <p:sp>
        <p:nvSpPr>
          <p:cNvPr id="3" name="Content Placeholder 2"/>
          <p:cNvSpPr>
            <a:spLocks noGrp="1"/>
          </p:cNvSpPr>
          <p:nvPr>
            <p:ph sz="half" idx="1"/>
          </p:nvPr>
        </p:nvSpPr>
        <p:spPr>
          <a:xfrm>
            <a:off x="9040" y="662663"/>
            <a:ext cx="6010759" cy="4480837"/>
          </a:xfrm>
        </p:spPr>
        <p:txBody>
          <a:bodyPr>
            <a:normAutofit/>
          </a:bodyPr>
          <a:lstStyle>
            <a:lvl1pPr marL="230188" indent="-230188">
              <a:tabLst/>
              <a:defRPr sz="1800"/>
            </a:lvl1pPr>
            <a:lvl2pPr marL="460375" indent="-230188">
              <a:tabLst/>
              <a:defRPr sz="1600"/>
            </a:lvl2pPr>
            <a:lvl3pPr marL="630238" indent="-169863">
              <a:tabLst/>
              <a:defRPr sz="1400"/>
            </a:lvl3pPr>
            <a:lvl4pPr marL="914400" indent="-284163">
              <a:tabLst/>
              <a:defRPr sz="1400"/>
            </a:lvl4pPr>
            <a:lvl5pPr marL="1146175" indent="-231775">
              <a:tabLst/>
              <a:defRPr sz="14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580" y="662664"/>
            <a:ext cx="2790986" cy="4480836"/>
          </a:xfrm>
        </p:spPr>
        <p:txBody>
          <a:bodyPr>
            <a:normAutofit/>
          </a:bodyPr>
          <a:lstStyle>
            <a:lvl1pPr marL="342900" indent="-342900">
              <a:defRPr lang="en-US" sz="1800" kern="1200" dirty="0">
                <a:solidFill>
                  <a:schemeClr val="tx1"/>
                </a:solidFill>
                <a:latin typeface="+mn-lt"/>
                <a:ea typeface="+mn-ea"/>
                <a:cs typeface="+mn-cs"/>
              </a:defRPr>
            </a:lvl1pPr>
            <a:lvl2pPr marL="515937" indent="-285750">
              <a:defRPr lang="en-US" sz="1600" kern="1200" dirty="0">
                <a:solidFill>
                  <a:schemeClr val="tx1"/>
                </a:solidFill>
                <a:latin typeface="+mn-lt"/>
                <a:ea typeface="+mn-ea"/>
                <a:cs typeface="+mn-cs"/>
              </a:defRPr>
            </a:lvl2pPr>
            <a:lvl3pPr marL="746125" indent="-285750">
              <a:defRPr lang="en-US" sz="1400" kern="1200" dirty="0">
                <a:solidFill>
                  <a:schemeClr val="tx1"/>
                </a:solidFill>
                <a:latin typeface="+mn-lt"/>
                <a:ea typeface="+mn-ea"/>
                <a:cs typeface="+mn-cs"/>
              </a:defRPr>
            </a:lvl3pPr>
            <a:lvl4pPr marL="915987" indent="-285750">
              <a:defRPr lang="en-US" sz="1400" kern="1200" dirty="0">
                <a:solidFill>
                  <a:schemeClr val="tx1"/>
                </a:solidFill>
                <a:latin typeface="+mn-lt"/>
                <a:ea typeface="+mn-ea"/>
                <a:cs typeface="+mn-cs"/>
              </a:defRPr>
            </a:lvl4pPr>
            <a:lvl5pPr marL="1200150" indent="-285750">
              <a:defRPr lang="en-US" sz="1400" kern="1200" dirty="0">
                <a:solidFill>
                  <a:schemeClr val="tx1"/>
                </a:solidFill>
                <a:latin typeface="+mn-lt"/>
                <a:ea typeface="+mn-ea"/>
                <a:cs typeface="+mn-cs"/>
              </a:defRPr>
            </a:lvl5pPr>
            <a:lvl6pPr>
              <a:defRPr sz="1350"/>
            </a:lvl6pPr>
            <a:lvl7pPr>
              <a:defRPr sz="1350"/>
            </a:lvl7pPr>
            <a:lvl8pPr>
              <a:defRPr sz="1350"/>
            </a:lvl8pPr>
            <a:lvl9pPr>
              <a:defRPr sz="1350"/>
            </a:lvl9pPr>
          </a:lstStyle>
          <a:p>
            <a:pPr marL="230188" lvl="0" indent="-230188" algn="l" defTabSz="342900" rtl="0" eaLnBrk="1" latinLnBrk="0" hangingPunct="1">
              <a:spcBef>
                <a:spcPct val="20000"/>
              </a:spcBef>
              <a:buFont typeface="Arial"/>
              <a:buChar char="•"/>
              <a:tabLst/>
            </a:pPr>
            <a:r>
              <a:rPr lang="en-US" dirty="0"/>
              <a:t>Click to edit Master text styles</a:t>
            </a:r>
          </a:p>
          <a:p>
            <a:pPr marL="460375" lvl="1" indent="-230188" algn="l" defTabSz="342900" rtl="0" eaLnBrk="1" latinLnBrk="0" hangingPunct="1">
              <a:spcBef>
                <a:spcPct val="20000"/>
              </a:spcBef>
              <a:buFont typeface="Arial"/>
              <a:buChar char="–"/>
              <a:tabLst/>
            </a:pPr>
            <a:r>
              <a:rPr lang="en-US" dirty="0"/>
              <a:t>Second level</a:t>
            </a:r>
          </a:p>
          <a:p>
            <a:pPr marL="630238" lvl="2" indent="-169863" algn="l" defTabSz="342900" rtl="0" eaLnBrk="1" latinLnBrk="0" hangingPunct="1">
              <a:spcBef>
                <a:spcPct val="20000"/>
              </a:spcBef>
              <a:buFont typeface="Arial"/>
              <a:buChar char="•"/>
              <a:tabLst/>
            </a:pPr>
            <a:r>
              <a:rPr lang="en-US" dirty="0"/>
              <a:t>Third level</a:t>
            </a:r>
          </a:p>
          <a:p>
            <a:pPr marL="914400" lvl="3" indent="-284163" algn="l" defTabSz="342900" rtl="0" eaLnBrk="1" latinLnBrk="0" hangingPunct="1">
              <a:spcBef>
                <a:spcPct val="20000"/>
              </a:spcBef>
              <a:buFont typeface="Arial"/>
              <a:buChar char="–"/>
              <a:tabLst/>
            </a:pPr>
            <a:r>
              <a:rPr lang="en-US" dirty="0"/>
              <a:t>Fourth level</a:t>
            </a:r>
          </a:p>
          <a:p>
            <a:pPr marL="1146175" lvl="4" indent="-231775" algn="l" defTabSz="342900" rtl="0" eaLnBrk="1" latinLnBrk="0" hangingPunct="1">
              <a:spcBef>
                <a:spcPct val="20000"/>
              </a:spcBef>
              <a:buFont typeface="Arial"/>
              <a:buChar char="»"/>
              <a:tabLst/>
            </a:pPr>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normAutofit/>
          </a:bodyPr>
          <a:lstStyle>
            <a:lvl1pPr algn="l">
              <a:defRPr sz="2800"/>
            </a:lvl1pPr>
          </a:lstStyle>
          <a:p>
            <a:r>
              <a:rPr lang="en-US" dirty="0"/>
              <a:t>Click to edit Master title style</a:t>
            </a:r>
          </a:p>
        </p:txBody>
      </p:sp>
      <p:sp>
        <p:nvSpPr>
          <p:cNvPr id="3" name="Text Placeholder 2"/>
          <p:cNvSpPr>
            <a:spLocks noGrp="1"/>
          </p:cNvSpPr>
          <p:nvPr>
            <p:ph type="body" idx="1"/>
          </p:nvPr>
        </p:nvSpPr>
        <p:spPr>
          <a:xfrm>
            <a:off x="136201" y="802623"/>
            <a:ext cx="4435799"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36201" y="1282444"/>
            <a:ext cx="4435799" cy="3305054"/>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3514" y="823389"/>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53514" y="1303210"/>
            <a:ext cx="4041775" cy="3284288"/>
          </a:xfrm>
        </p:spPr>
        <p:txBody>
          <a:bodyPr/>
          <a:lstStyle>
            <a:lvl1pPr>
              <a:defRPr sz="16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nchor="t" anchorCtr="0">
            <a:normAutofit/>
          </a:bodyPr>
          <a:lstStyle>
            <a:lvl1pPr algn="l">
              <a:defRPr sz="2400" b="1"/>
            </a:lvl1pPr>
          </a:lstStyle>
          <a:p>
            <a:r>
              <a:rPr lang="en-US"/>
              <a:t>Click to edit Master title style</a:t>
            </a:r>
          </a:p>
        </p:txBody>
      </p:sp>
      <p:sp>
        <p:nvSpPr>
          <p:cNvPr id="3" name="Content Placeholder 2"/>
          <p:cNvSpPr>
            <a:spLocks noGrp="1"/>
          </p:cNvSpPr>
          <p:nvPr>
            <p:ph idx="1"/>
          </p:nvPr>
        </p:nvSpPr>
        <p:spPr>
          <a:xfrm>
            <a:off x="3657600" y="960804"/>
            <a:ext cx="5238426" cy="3806460"/>
          </a:xfrm>
        </p:spPr>
        <p:txBody>
          <a:bodyPr>
            <a:normAutofit/>
          </a:bodyPr>
          <a:lstStyle>
            <a:lvl1pPr>
              <a:defRPr sz="18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0" y="960803"/>
            <a:ext cx="3541363" cy="3518297"/>
          </a:xfrm>
        </p:spPr>
        <p:txBody>
          <a:bodyPr>
            <a:normAutofit/>
          </a:bodyPr>
          <a:lstStyle>
            <a:lvl1pPr marL="0" indent="0">
              <a:buNone/>
              <a:defRPr sz="16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0" y="102393"/>
            <a:ext cx="8934774" cy="582780"/>
          </a:xfrm>
          <a:prstGeom prst="rect">
            <a:avLst/>
          </a:prstGeom>
          <a:solidFill>
            <a:srgbClr val="70121D"/>
          </a:solidFill>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77489" y="781696"/>
            <a:ext cx="8934773" cy="3914289"/>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3/24/25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kern="1200" sz="2800">
          <a:solidFill>
            <a:srgbClr val="FDCC31"/>
          </a:solidFill>
          <a:latin typeface="+mj-lt"/>
          <a:ea typeface="+mj-ea"/>
          <a:cs typeface="+mj-cs"/>
        </a:defRPr>
      </a:lvl1pPr>
    </p:titleStyle>
    <p:bodyStyle>
      <a:lvl1pPr algn="l" defTabSz="342900" eaLnBrk="1" hangingPunct="1" indent="-342900" latinLnBrk="0" marL="342900" rtl="0">
        <a:spcBef>
          <a:spcPts val="0"/>
        </a:spcBef>
        <a:buFont typeface="Arial"/>
        <a:buChar char="•"/>
        <a:defRPr b="0" kern="1200" sz="1800">
          <a:solidFill>
            <a:schemeClr val="tx1"/>
          </a:solidFill>
          <a:latin typeface="+mn-lt"/>
          <a:ea typeface="+mn-ea"/>
          <a:cs typeface="+mn-cs"/>
        </a:defRPr>
      </a:lvl1pPr>
      <a:lvl2pPr algn="l" defTabSz="342900" eaLnBrk="1" hangingPunct="1" indent="-342900" latinLnBrk="0" marL="685800" rtl="0">
        <a:spcBef>
          <a:spcPts val="0"/>
        </a:spcBef>
        <a:buFont typeface="Arial"/>
        <a:buChar char="–"/>
        <a:defRPr kern="1200" sz="1600">
          <a:solidFill>
            <a:schemeClr val="tx1"/>
          </a:solidFill>
          <a:latin typeface="+mn-lt"/>
          <a:ea typeface="+mn-ea"/>
          <a:cs typeface="+mn-cs"/>
        </a:defRPr>
      </a:lvl2pPr>
      <a:lvl3pPr algn="l" defTabSz="342900" eaLnBrk="1" hangingPunct="1" indent="-342900" latinLnBrk="0" marL="1028700" rtl="0">
        <a:spcBef>
          <a:spcPts val="0"/>
        </a:spcBef>
        <a:buFont typeface="Arial"/>
        <a:buChar char="•"/>
        <a:defRPr kern="1200" sz="1600">
          <a:solidFill>
            <a:schemeClr val="tx1"/>
          </a:solidFill>
          <a:latin typeface="+mn-lt"/>
          <a:ea typeface="+mn-ea"/>
          <a:cs typeface="+mn-cs"/>
        </a:defRPr>
      </a:lvl3pPr>
      <a:lvl4pPr algn="l" defTabSz="342900" eaLnBrk="1" hangingPunct="1" indent="-342900" latinLnBrk="0" marL="1371600" rtl="0">
        <a:spcBef>
          <a:spcPts val="0"/>
        </a:spcBef>
        <a:buFont typeface="Arial"/>
        <a:buChar char="–"/>
        <a:defRPr kern="1200" sz="1600">
          <a:solidFill>
            <a:schemeClr val="tx1"/>
          </a:solidFill>
          <a:latin typeface="+mn-lt"/>
          <a:ea typeface="+mn-ea"/>
          <a:cs typeface="+mn-cs"/>
        </a:defRPr>
      </a:lvl4pPr>
      <a:lvl5pPr algn="l" defTabSz="342900" eaLnBrk="1" hangingPunct="1" indent="-342900" latinLnBrk="0" marL="1714500" rtl="0">
        <a:spcBef>
          <a:spcPts val="0"/>
        </a:spcBef>
        <a:buFont typeface="Arial"/>
        <a:buChar char="»"/>
        <a:defRPr kern="1200" sz="16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65688"/>
          </a:xfrm>
        </p:spPr>
        <p:txBody>
          <a:bodyPr/>
          <a:lstStyle/>
          <a:p>
            <a:pPr lvl="0" indent="0" marL="0">
              <a:buNone/>
            </a:pPr>
            <a:r>
              <a:rPr/>
              <a:t>Lecture 04</a:t>
            </a:r>
          </a:p>
        </p:txBody>
      </p:sp>
      <p:sp>
        <p:nvSpPr>
          <p:cNvPr id="3" name="Subtitle 2"/>
          <p:cNvSpPr>
            <a:spLocks noGrp="1"/>
          </p:cNvSpPr>
          <p:nvPr>
            <p:ph idx="1" type="subTitle"/>
          </p:nvPr>
        </p:nvSpPr>
        <p:spPr>
          <a:xfrm>
            <a:off x="255722" y="565689"/>
            <a:ext cx="6400800" cy="1314450"/>
          </a:xfrm>
        </p:spPr>
        <p:txBody>
          <a:bodyPr/>
          <a:lstStyle/>
          <a:p>
            <a:pPr lvl="0" indent="0" marL="0">
              <a:buNone/>
            </a:pPr>
            <a:br/>
            <a:br/>
            <a:r>
              <a:rPr/>
              <a:t>Bill Perry</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Done by converting original data points to z-scores</a:t>
                </a:r>
              </a:p>
              <a:p>
                <a:pPr lvl="0"/>
                <a:r>
                  <a:rPr/>
                  <a:t>Z-scores calculated as:</a:t>
                </a:r>
              </a:p>
              <a:p>
                <a:pPr lvl="0" indent="0" marL="0">
                  <a:spcBef>
                    <a:spcPts val="3000"/>
                  </a:spcBef>
                  <a:buNone/>
                </a:pPr>
                <a14:m>
                  <m:oMath xmlns:m="http://schemas.openxmlformats.org/officeDocument/2006/math">
                    <m:r>
                      <m:rPr>
                        <m:nor/>
                        <m:sty m:val="p"/>
                      </m:rPr>
                      <m:t>Z = </m:t>
                    </m:r>
                    <m:f>
                      <m:fPr>
                        <m:type m:val="bar"/>
                      </m:fPr>
                      <m:num>
                        <m:sSub>
                          <m:e>
                            <m:r>
                              <m:t>X</m:t>
                            </m:r>
                          </m:e>
                          <m:sub>
                            <m:r>
                              <m:t>i</m:t>
                            </m:r>
                          </m:sub>
                        </m:sSub>
                        <m:r>
                          <m:rPr>
                            <m:sty m:val="p"/>
                          </m:rPr>
                          <m:t>−</m:t>
                        </m:r>
                        <m:r>
                          <m:t>μ</m:t>
                        </m:r>
                      </m:num>
                      <m:den>
                        <m:r>
                          <m:t>σ</m:t>
                        </m:r>
                      </m:den>
                    </m:f>
                  </m:oMath>
                </a14:m>
              </a:p>
              <a:p>
                <a:pPr lvl="0"/>
                <a:r>
                  <a:rPr/>
                  <a:t>z = z-score for observation</a:t>
                </a:r>
              </a:p>
              <a:p>
                <a:pPr lvl="0"/>
                <a:r>
                  <a:rPr/>
                  <a:t>xi = original observation</a:t>
                </a:r>
              </a:p>
              <a:p>
                <a:pPr lvl="0"/>
                <a:r>
                  <a:rPr/>
                  <a:t>µ = mean of data distribution</a:t>
                </a:r>
              </a:p>
              <a:p>
                <a:pPr lvl="0"/>
                <a:r>
                  <a:rPr/>
                  <a:t>σ = SD of data distribution</a:t>
                </a:r>
              </a:p>
            </p:txBody>
          </p:sp>
        </mc:Choice>
      </mc:AlternateContent>
      <p:pic>
        <p:nvPicPr>
          <p:cNvPr descr="04_01_lecture_powerpoint_files/figure-pptx/unnamed-chunk-9-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3: Calculate Z-Scores</a:t>
            </a:r>
          </a:p>
          <a:p>
            <a:pPr lvl="0" indent="0" marL="1270000">
              <a:buNone/>
            </a:pPr>
            <a:r>
              <a:rPr sz="2000"/>
              <a:t>Let’s practice calculating z-scores for fish lengths. Calculate the z-scores for:</a:t>
            </a:r>
          </a:p>
          <a:p>
            <a:pPr lvl="0" indent="-342900" marL="342900">
              <a:buAutoNum type="arabicPeriod"/>
            </a:pPr>
            <a:r>
              <a:rPr sz="2000"/>
              <a:t>A fish that is 25 mm long</a:t>
            </a:r>
          </a:p>
          <a:p>
            <a:pPr lvl="0" indent="-342900" marL="342900">
              <a:buAutoNum type="arabicPeriod"/>
            </a:pPr>
            <a:r>
              <a:rPr sz="2000"/>
              <a:t>A fish that is at the mean length (approximately 51.7 mm)</a:t>
            </a:r>
          </a:p>
          <a:p>
            <a:pPr lvl="0" indent="-342900" marL="342900">
              <a:buAutoNum type="arabicPeriod"/>
            </a:pPr>
            <a:r>
              <a:rPr sz="2000"/>
              <a:t>A fish that is 60 mm long</a:t>
            </a:r>
          </a:p>
          <a:p>
            <a:pPr lvl="0" indent="0">
              <a:buNone/>
            </a:pPr>
            <a:r>
              <a:rPr>
                <a:solidFill>
                  <a:srgbClr val="5E5E5E"/>
                </a:solidFill>
                <a:latin typeface="Courier"/>
              </a:rPr>
              <a:t># Calculate z-scores for these three fish lengths</a:t>
            </a:r>
            <a:br/>
            <a:r>
              <a:rPr>
                <a:solidFill>
                  <a:srgbClr val="5E5E5E"/>
                </a:solidFill>
                <a:latin typeface="Courier"/>
              </a:rPr>
              <a:t># Remember the formula: Z = (value - mean) / standard deviation</a:t>
            </a:r>
          </a:p>
          <a:p>
            <a:pPr lvl="0" indent="0" marL="1270000">
              <a:buNone/>
            </a:pPr>
            <a:r>
              <a:rPr sz="2000"/>
              <a:t>Now use your calculated z-scores to determine roughly where these fish fall in the overall distribution: - What percentage of fish are smaller than the 25 mm fish? - What percentage of fish are larger than the 60 mm fish?</a:t>
            </a:r>
          </a:p>
          <a:p>
            <a:pPr lvl="0" indent="0">
              <a:buNone/>
            </a:pPr>
            <a:r>
              <a:rPr>
                <a:solidFill>
                  <a:srgbClr val="5E5E5E"/>
                </a:solidFill>
                <a:latin typeface="Courier"/>
              </a:rPr>
              <a:t># Use the pnorm() function to calculate these percentages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Thus:</a:t>
            </a:r>
          </a:p>
          <a:p>
            <a:pPr lvl="0"/>
            <a:r>
              <a:rPr/>
              <a:t>z-score = value - mean/s</a:t>
            </a:r>
          </a:p>
          <a:p>
            <a:pPr lvl="0"/>
            <a:r>
              <a:rPr/>
              <a:t>z-score of 25mm = (25 - 51.7) / 12 = -2.225</a:t>
            </a:r>
          </a:p>
          <a:p>
            <a:pPr lvl="0"/>
            <a:r>
              <a:rPr/>
              <a:t>z-score of 51.7mm = (51.7 - 51.7) / 12 = 0</a:t>
            </a:r>
          </a:p>
          <a:p>
            <a:pPr lvl="0"/>
            <a:r>
              <a:rPr/>
              <a:t>z-score of 60mm = (60 - 51.7) / 12 = 0.6916667</a:t>
            </a:r>
          </a:p>
        </p:txBody>
      </p:sp>
      <p:pic>
        <p:nvPicPr>
          <p:cNvPr descr="04_01_lecture_powerpoint_files/figure-pptx/unnamed-chunk-12-1.png" id="0" name="Picture 1"/>
          <p:cNvPicPr>
            <a:picLocks noGrp="1" noChangeAspect="1"/>
          </p:cNvPicPr>
          <p:nvPr/>
        </p:nvPicPr>
        <p:blipFill>
          <a:blip r:embed="rId2"/>
          <a:stretch>
            <a:fillRect/>
          </a:stretch>
        </p:blipFill>
        <p:spPr bwMode="auto">
          <a:xfrm>
            <a:off x="6400800" y="660400"/>
            <a:ext cx="2235200" cy="44704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p:txBody>
      </p:sp>
      <p:pic>
        <p:nvPicPr>
          <p:cNvPr descr="04_01_lecture_powerpoint_files/figure-pptx/unnamed-chunk-13-1.png" id="0" name="Picture 1"/>
          <p:cNvPicPr>
            <a:picLocks noGrp="1" noChangeAspect="1"/>
          </p:cNvPicPr>
          <p:nvPr/>
        </p:nvPicPr>
        <p:blipFill>
          <a:blip r:embed="rId2"/>
          <a:stretch>
            <a:fillRect/>
          </a:stretch>
        </p:blipFill>
        <p:spPr bwMode="auto">
          <a:xfrm>
            <a:off x="6172200" y="660400"/>
            <a:ext cx="2679700" cy="447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a:r>
              <a:rPr/>
              <a:t>Here is z-score table for </a:t>
            </a:r>
            <a:r>
              <a:rPr b="1"/>
              <a:t>right</a:t>
            </a:r>
            <a:r>
              <a:rPr/>
              <a:t> side or </a:t>
            </a:r>
            <a:r>
              <a:rPr b="1"/>
              <a:t>positive values</a:t>
            </a:r>
            <a:r>
              <a:rPr/>
              <a:t> of the z distribution </a:t>
            </a:r>
            <a:r>
              <a:rPr b="1"/>
              <a:t>(z &gt; 0)</a:t>
            </a:r>
          </a:p>
          <a:p>
            <a:pPr lvl="0"/>
            <a:r>
              <a:rPr/>
              <a:t>Numbers give area under the curve to </a:t>
            </a:r>
            <a:r>
              <a:rPr b="1"/>
              <a:t>left</a:t>
            </a:r>
            <a:r>
              <a:rPr/>
              <a:t> of a particular z-score</a:t>
            </a:r>
          </a:p>
          <a:p>
            <a:pPr lvl="0"/>
            <a:r>
              <a:rPr/>
              <a:t>say 60 mm as a z score of 0.6916667</a:t>
            </a:r>
          </a:p>
        </p:txBody>
      </p:sp>
      <p:pic>
        <p:nvPicPr>
          <p:cNvPr descr="04_01_lecture_powerpoint_files/figure-pptx/unnamed-chunk-14-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under curve (probability) of standard normal distribution is known relative to z-values</a:t>
            </a:r>
          </a:p>
          <a:p>
            <a:pPr lvl="0" indent="0" marL="0">
              <a:buNone/>
            </a:pPr>
            <a:r>
              <a:rPr/>
              <a:t>Knowing z-value, can figure out corresponding area under the curve</a:t>
            </a:r>
          </a:p>
          <a:p>
            <a:pPr lvl="0" indent="0" marL="0">
              <a:buNone/>
            </a:pPr>
            <a:r>
              <a:rPr i="1"/>
              <a:t>What is the area under curve &lt; 0?</a:t>
            </a:r>
          </a:p>
          <a:p>
            <a:pPr lvl="0"/>
            <a:r>
              <a:rPr/>
              <a:t>0.5 of the area of the curve is contained to the left of z = 0.00</a:t>
            </a:r>
          </a:p>
        </p:txBody>
      </p:sp>
      <p:pic>
        <p:nvPicPr>
          <p:cNvPr descr="images/clipboard-264891377.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 of the curve is contained to the left of z = 1.22</a:t>
            </a:r>
          </a:p>
          <a:p>
            <a:pPr lvl="0"/>
            <a:r>
              <a:rPr/>
              <a:t>0.8686 or 86.9%</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4: Working with Probabilities</a:t>
            </a:r>
          </a:p>
          <a:p>
            <a:pPr lvl="0" indent="0" marL="1270000">
              <a:buNone/>
            </a:pPr>
            <a:r>
              <a:rPr sz="2000"/>
              <a:t>Using the z-table or the built-in R function </a:t>
            </a:r>
            <a:r>
              <a:rPr sz="2000">
                <a:latin typeface="Courier"/>
              </a:rPr>
              <a:t>pnorm()</a:t>
            </a:r>
            <a:r>
              <a:rPr sz="2000"/>
              <a:t>, answer these questions:</a:t>
            </a:r>
          </a:p>
          <a:p>
            <a:pPr lvl="0" indent="-342900" marL="342900">
              <a:buAutoNum type="arabicPeriod"/>
            </a:pPr>
            <a:r>
              <a:rPr sz="2000"/>
              <a:t>What percentage of fish in Toolik Lake are expected to be longer than 65 mm?</a:t>
            </a:r>
          </a:p>
          <a:p>
            <a:pPr lvl="0" indent="0">
              <a:buNone/>
            </a:pPr>
            <a:r>
              <a:rPr>
                <a:solidFill>
                  <a:srgbClr val="5E5E5E"/>
                </a:solidFill>
                <a:latin typeface="Courier"/>
              </a:rPr>
              <a:t># Convert 65 mm to a z-score</a:t>
            </a:r>
            <a:br/>
            <a:r>
              <a:rPr>
                <a:solidFill>
                  <a:srgbClr val="003B4F"/>
                </a:solidFill>
                <a:latin typeface="Courier"/>
              </a:rPr>
              <a:t>z_65mm &lt;- (</a:t>
            </a:r>
            <a:r>
              <a:rPr>
                <a:solidFill>
                  <a:srgbClr val="AD0000"/>
                </a:solidFill>
                <a:latin typeface="Courier"/>
              </a:rPr>
              <a:t>65</a:t>
            </a:r>
            <a:r>
              <a:rPr>
                <a:solidFill>
                  <a:srgbClr val="003B4F"/>
                </a:solidFill>
                <a:latin typeface="Courier"/>
              </a:rPr>
              <a:t>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5E5E5E"/>
                </a:solidFill>
                <a:latin typeface="Courier"/>
              </a:rPr>
              <a:t># Find the probability of a fish being larger than 65 mm</a:t>
            </a:r>
            <a:br/>
            <a:r>
              <a:rPr>
                <a:solidFill>
                  <a:srgbClr val="003B4F"/>
                </a:solidFill>
                <a:latin typeface="Courier"/>
              </a:rPr>
              <a:t>prob_larger_than_65mm &lt;-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pnorm</a:t>
            </a:r>
            <a:r>
              <a:rPr>
                <a:solidFill>
                  <a:srgbClr val="003B4F"/>
                </a:solidFill>
                <a:latin typeface="Courier"/>
              </a:rPr>
              <a:t>(z_65mm)</a:t>
            </a:r>
            <a:br/>
            <a:r>
              <a:rPr>
                <a:solidFill>
                  <a:srgbClr val="003B4F"/>
                </a:solidFill>
                <a:latin typeface="Courier"/>
              </a:rPr>
              <a:t>prob_larger_than_65mm </a:t>
            </a:r>
            <a:r>
              <a:rPr>
                <a:solidFill>
                  <a:srgbClr val="5E5E5E"/>
                </a:solidFill>
                <a:latin typeface="Courier"/>
              </a:rPr>
              <a:t>*</a:t>
            </a:r>
            <a:r>
              <a:rPr>
                <a:solidFill>
                  <a:srgbClr val="003B4F"/>
                </a:solidFill>
                <a:latin typeface="Courier"/>
              </a:rPr>
              <a:t> </a:t>
            </a:r>
            <a:r>
              <a:rPr>
                <a:solidFill>
                  <a:srgbClr val="AD0000"/>
                </a:solidFill>
                <a:latin typeface="Courier"/>
              </a:rPr>
              <a:t>100</a:t>
            </a:r>
            <a:r>
              <a:rPr>
                <a:solidFill>
                  <a:srgbClr val="003B4F"/>
                </a:solidFill>
                <a:latin typeface="Courier"/>
              </a:rPr>
              <a:t>  </a:t>
            </a:r>
            <a:r>
              <a:rPr>
                <a:solidFill>
                  <a:srgbClr val="5E5E5E"/>
                </a:solidFill>
                <a:latin typeface="Courier"/>
              </a:rPr>
              <a:t># Convert to percentage</a:t>
            </a:r>
          </a:p>
          <a:p>
            <a:pPr lvl="0" indent="0">
              <a:buNone/>
            </a:pPr>
            <a:r>
              <a:rPr sz="2000">
                <a:latin typeface="Courier"/>
              </a:rPr>
              <a:t>[1] 13.4254</a:t>
            </a:r>
          </a:p>
          <a:p>
            <a:pPr lvl="0" indent="-342900" marL="342900">
              <a:buAutoNum startAt="2" type="arabicPeriod"/>
            </a:pPr>
            <a:r>
              <a:rPr sz="2000"/>
              <a:t>Between what two lengths would you expect to find the middle 90% of fish in Toolik Lake?</a:t>
            </a:r>
          </a:p>
          <a:p>
            <a:pPr lvl="0" indent="0">
              <a:buNone/>
            </a:pPr>
            <a:r>
              <a:rPr>
                <a:solidFill>
                  <a:srgbClr val="5E5E5E"/>
                </a:solidFill>
                <a:latin typeface="Courier"/>
              </a:rPr>
              <a:t># Find the z-scores for the 5th and 95th percentiles</a:t>
            </a:r>
            <a:br/>
            <a:r>
              <a:rPr>
                <a:solidFill>
                  <a:srgbClr val="003B4F"/>
                </a:solidFill>
                <a:latin typeface="Courier"/>
              </a:rPr>
              <a:t>z_5 &lt;- </a:t>
            </a:r>
            <a:r>
              <a:rPr>
                <a:solidFill>
                  <a:srgbClr val="4758AB"/>
                </a:solidFill>
                <a:latin typeface="Courier"/>
              </a:rPr>
              <a:t>qnorm</a:t>
            </a:r>
            <a:r>
              <a:rPr>
                <a:solidFill>
                  <a:srgbClr val="003B4F"/>
                </a:solidFill>
                <a:latin typeface="Courier"/>
              </a:rPr>
              <a:t>(</a:t>
            </a:r>
            <a:r>
              <a:rPr>
                <a:solidFill>
                  <a:srgbClr val="AD0000"/>
                </a:solidFill>
                <a:latin typeface="Courier"/>
              </a:rPr>
              <a:t>0.05</a:t>
            </a:r>
            <a:r>
              <a:rPr>
                <a:solidFill>
                  <a:srgbClr val="003B4F"/>
                </a:solidFill>
                <a:latin typeface="Courier"/>
              </a:rPr>
              <a:t>)</a:t>
            </a:r>
            <a:br/>
            <a:r>
              <a:rPr>
                <a:solidFill>
                  <a:srgbClr val="003B4F"/>
                </a:solidFill>
                <a:latin typeface="Courier"/>
              </a:rPr>
              <a:t>z_95 &lt;- </a:t>
            </a:r>
            <a:r>
              <a:rPr>
                <a:solidFill>
                  <a:srgbClr val="4758AB"/>
                </a:solidFill>
                <a:latin typeface="Courier"/>
              </a:rPr>
              <a:t>qnorm</a:t>
            </a:r>
            <a:r>
              <a:rPr>
                <a:solidFill>
                  <a:srgbClr val="003B4F"/>
                </a:solidFill>
                <a:latin typeface="Courier"/>
              </a:rPr>
              <a:t>(</a:t>
            </a:r>
            <a:r>
              <a:rPr>
                <a:solidFill>
                  <a:srgbClr val="AD0000"/>
                </a:solidFill>
                <a:latin typeface="Courier"/>
              </a:rPr>
              <a:t>0.95</a:t>
            </a:r>
            <a:r>
              <a:rPr>
                <a:solidFill>
                  <a:srgbClr val="003B4F"/>
                </a:solidFill>
                <a:latin typeface="Courier"/>
              </a:rPr>
              <a:t>)</a:t>
            </a:r>
            <a:br/>
            <a:br/>
            <a:r>
              <a:rPr>
                <a:solidFill>
                  <a:srgbClr val="5E5E5E"/>
                </a:solidFill>
                <a:latin typeface="Courier"/>
              </a:rPr>
              <a:t># Convert these z-scores back to fish lengths</a:t>
            </a:r>
            <a:br/>
            <a:r>
              <a:rPr>
                <a:solidFill>
                  <a:srgbClr val="003B4F"/>
                </a:solidFill>
                <a:latin typeface="Courier"/>
              </a:rPr>
              <a:t>length_5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r>
              <a:rPr>
                <a:solidFill>
                  <a:srgbClr val="003B4F"/>
                </a:solidFill>
                <a:latin typeface="Courier"/>
              </a:rPr>
              <a:t>length_95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z_95 </a:t>
            </a:r>
            <a:r>
              <a:rPr>
                <a:solidFill>
                  <a:srgbClr val="5E5E5E"/>
                </a:solidFill>
                <a:latin typeface="Courier"/>
              </a:rPr>
              <a:t>*</a:t>
            </a:r>
            <a:r>
              <a:rPr>
                <a:solidFill>
                  <a:srgbClr val="003B4F"/>
                </a:solidFill>
                <a:latin typeface="Courier"/>
              </a:rPr>
              <a:t> toolik_result</a:t>
            </a:r>
            <a:r>
              <a:rPr>
                <a:solidFill>
                  <a:srgbClr val="5E5E5E"/>
                </a:solidFill>
                <a:latin typeface="Courier"/>
              </a:rPr>
              <a:t>$</a:t>
            </a:r>
            <a:r>
              <a:rPr>
                <a:solidFill>
                  <a:srgbClr val="003B4F"/>
                </a:solidFill>
                <a:latin typeface="Courier"/>
              </a:rPr>
              <a:t>sd</a:t>
            </a:r>
            <a:br/>
            <a:br/>
            <a:r>
              <a:rPr>
                <a:solidFill>
                  <a:srgbClr val="4758AB"/>
                </a:solidFill>
                <a:latin typeface="Courier"/>
              </a:rPr>
              <a:t>c</a:t>
            </a:r>
            <a:r>
              <a:rPr>
                <a:solidFill>
                  <a:srgbClr val="003B4F"/>
                </a:solidFill>
                <a:latin typeface="Courier"/>
              </a:rPr>
              <a:t>(length_5, length_95)  </a:t>
            </a:r>
            <a:r>
              <a:rPr>
                <a:solidFill>
                  <a:srgbClr val="5E5E5E"/>
                </a:solidFill>
                <a:latin typeface="Courier"/>
              </a:rPr>
              <a:t># The middle 90% of fish lengths</a:t>
            </a:r>
          </a:p>
          <a:p>
            <a:pPr lvl="0" indent="0">
              <a:buNone/>
            </a:pPr>
            <a:r>
              <a:rPr sz="2000">
                <a:latin typeface="Courier"/>
              </a:rPr>
              <a:t>[1] 31.91600 71.47343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between of z = 0 and z=1.5?</a:t>
            </a:r>
          </a:p>
          <a:p>
            <a:pPr lvl="0"/>
            <a:r>
              <a:rPr/>
              <a:t>approximately 0.4332 (or 43.32%)</a:t>
            </a:r>
          </a:p>
          <a:p>
            <a:pPr lvl="0" indent="0" marL="0">
              <a:buNone/>
            </a:pPr>
            <a:r>
              <a:rPr i="1"/>
              <a:t>To calculate this from a standard normal table:</a:t>
            </a:r>
          </a:p>
          <a:p>
            <a:pPr lvl="0" indent="0" marL="0">
              <a:buNone/>
            </a:pPr>
            <a:r>
              <a:rPr/>
              <a:t>To find the area under the standard normal curve between 0 and 1.5 using this table:</a:t>
            </a:r>
          </a:p>
          <a:p>
            <a:pPr lvl="0"/>
            <a:r>
              <a:rPr/>
              <a:t>Locate z = 1.5 in the table - 0.9332.</a:t>
            </a:r>
          </a:p>
          <a:p>
            <a:pPr lvl="1"/>
            <a:r>
              <a:rPr/>
              <a:t>represents P(Z ≤ 1.5) - probability Z is less than or equal to 1.5</a:t>
            </a:r>
          </a:p>
          <a:p>
            <a:pPr lvl="0"/>
            <a:r>
              <a:rPr/>
              <a:t>Since need area between 0 and 1.5 - need to subtract P(Z ≤ 0) from P(Z ≤ 1.5)</a:t>
            </a:r>
          </a:p>
          <a:p>
            <a:pPr lvl="0"/>
            <a:r>
              <a:rPr/>
              <a:t>From table - P(Z ≤ 0) = 0.5000.</a:t>
            </a:r>
          </a:p>
          <a:p>
            <a:pPr lvl="0"/>
            <a:r>
              <a:rPr/>
              <a:t>Therefore, the area between 0 and 1.5 is: 0.9332 - 0.5000 = 0.4332.</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3: Review</a:t>
            </a:r>
          </a:p>
        </p:txBody>
      </p:sp>
      <p:sp>
        <p:nvSpPr>
          <p:cNvPr id="3" name="Text Placeholder 2"/>
          <p:cNvSpPr>
            <a:spLocks noGrp="1"/>
          </p:cNvSpPr>
          <p:nvPr>
            <p:ph idx="1" type="body"/>
          </p:nvPr>
        </p:nvSpPr>
        <p:spPr/>
        <p:txBody>
          <a:bodyPr/>
          <a:lstStyle/>
          <a:p>
            <a:pPr lvl="0"/>
            <a:r>
              <a:rPr/>
              <a:t>Introduction to histograms or frequency distributions</a:t>
            </a:r>
          </a:p>
          <a:p>
            <a:pPr lvl="0"/>
            <a:r>
              <a:rPr/>
              <a:t>Probability Distribution Functions (PDF)</a:t>
            </a:r>
          </a:p>
          <a:p>
            <a:pPr lvl="0"/>
            <a:r>
              <a:rPr/>
              <a:t>Descriptive Statistics</a:t>
            </a:r>
          </a:p>
          <a:p>
            <a:pPr lvl="1"/>
            <a:r>
              <a:rPr/>
              <a:t>Center - mean, median, mode</a:t>
            </a:r>
          </a:p>
          <a:p>
            <a:pPr lvl="1"/>
            <a:r>
              <a:rPr/>
              <a:t>Spread - range, variance, standard deviation</a:t>
            </a:r>
          </a:p>
        </p:txBody>
      </p:sp>
      <p:sp>
        <p:nvSpPr>
          <p:cNvPr id="5" name="Text Placeholder 4"/>
          <p:cNvSpPr>
            <a:spLocks noGrp="1"/>
          </p:cNvSpPr>
          <p:nvPr>
            <p:ph idx="3" sz="quarter" type="body"/>
          </p:nvPr>
        </p:nvSpPr>
        <p:spPr/>
        <p:txBody>
          <a:bodyPr/>
          <a:lstStyle/>
          <a:p>
            <a:pPr lvl="0" indent="0" marL="0">
              <a:buNone/>
            </a:pPr>
            <a:r>
              <a:rPr/>
              <a:t>Our last graphs</a:t>
            </a:r>
            <a:br/>
          </a:p>
        </p:txBody>
      </p:sp>
      <p:pic>
        <p:nvPicPr>
          <p:cNvPr descr="images/clipboard-3257239263.png" id="0" name="Picture 1"/>
          <p:cNvPicPr>
            <a:picLocks noGrp="1" noChangeAspect="1"/>
          </p:cNvPicPr>
          <p:nvPr/>
        </p:nvPicPr>
        <p:blipFill>
          <a:blip r:embed="rId2"/>
          <a:stretch>
            <a:fillRect/>
          </a:stretch>
        </p:blipFill>
        <p:spPr bwMode="auto">
          <a:xfrm>
            <a:off x="4749800" y="2070100"/>
            <a:ext cx="4038600" cy="1714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What is the area of the curve is contained to the left of z = -1?</a:t>
            </a:r>
          </a:p>
          <a:p>
            <a:pPr lvl="0"/>
            <a:r>
              <a:rPr/>
              <a:t>Locate row for 1.0 - (table shows absolute value of z) and the column for .00</a:t>
            </a:r>
          </a:p>
          <a:p>
            <a:pPr lvl="1"/>
            <a:r>
              <a:rPr/>
              <a:t>value = 0.8413 - represents P(Z ≤ 1.0)</a:t>
            </a:r>
          </a:p>
          <a:p>
            <a:pPr lvl="0"/>
            <a:r>
              <a:rPr/>
              <a:t>However want P(Z ≤ -1.0)</a:t>
            </a:r>
          </a:p>
          <a:p>
            <a:pPr lvl="1"/>
            <a:r>
              <a:rPr/>
              <a:t>need to use the symmetry property of the standard normal distribution:</a:t>
            </a:r>
          </a:p>
          <a:p>
            <a:pPr lvl="1"/>
            <a:r>
              <a:rPr/>
              <a:t>P(Z ≤ -1.0) = 1 - P(Z ≤ 1.0) = 1 - 0.8413 = 0.1587</a:t>
            </a:r>
          </a:p>
          <a:p>
            <a:pPr lvl="0" indent="0" marL="0">
              <a:buNone/>
            </a:pPr>
            <a:r>
              <a:rPr/>
              <a:t>Therefore, 15.87% of area falls to the left of z = -1.0</a:t>
            </a:r>
          </a:p>
        </p:txBody>
      </p:sp>
      <p:pic>
        <p:nvPicPr>
          <p:cNvPr descr="images/clipboard-1995791111.png" id="0" name="Picture 1"/>
          <p:cNvPicPr>
            <a:picLocks noGrp="1" noChangeAspect="1"/>
          </p:cNvPicPr>
          <p:nvPr/>
        </p:nvPicPr>
        <p:blipFill>
          <a:blip r:embed="rId2"/>
          <a:stretch>
            <a:fillRect/>
          </a:stretch>
        </p:blipFill>
        <p:spPr bwMode="auto">
          <a:xfrm>
            <a:off x="6121400" y="1447800"/>
            <a:ext cx="2781300" cy="2908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1538"/>
          </a:xfrm>
        </p:spPr>
        <p:txBody>
          <a:bodyPr/>
          <a:lstStyle/>
          <a:p>
            <a:pPr lvl="0" indent="0" marL="0">
              <a:buNone/>
            </a:pPr>
            <a:r>
              <a:rPr b="1"/>
              <a:t>Lecture 4:</a:t>
            </a:r>
            <a:r>
              <a:rPr/>
              <a:t> Standard error</a:t>
            </a:r>
          </a:p>
        </p:txBody>
      </p:sp>
      <p:sp>
        <p:nvSpPr>
          <p:cNvPr id="4" name="Text Placeholder 3"/>
          <p:cNvSpPr>
            <a:spLocks noGrp="1"/>
          </p:cNvSpPr>
          <p:nvPr>
            <p:ph idx="2" sz="half" type="body"/>
          </p:nvPr>
        </p:nvSpPr>
        <p:spPr/>
        <p:txBody>
          <a:bodyPr/>
          <a:lstStyle/>
          <a:p>
            <a:pPr lvl="0" indent="0" marL="0">
              <a:buNone/>
            </a:pPr>
            <a:r>
              <a:rPr/>
              <a:t>Take random samples from fish population:</a:t>
            </a:r>
          </a:p>
          <a:p>
            <a:pPr lvl="0"/>
            <a:r>
              <a:rPr/>
              <a:t>3 random samples (each n=20) from population:</a:t>
            </a:r>
          </a:p>
          <a:p>
            <a:pPr lvl="0"/>
            <a:r>
              <a:rPr/>
              <a:t>Notice the sample statistics and distributions</a:t>
            </a:r>
          </a:p>
        </p:txBody>
      </p:sp>
      <p:pic>
        <p:nvPicPr>
          <p:cNvPr descr="04_01_lecture_powerpoint_files/figure-pptx/unnamed-chunk-17-1.png" id="0" name="Picture 1"/>
          <p:cNvPicPr>
            <a:picLocks noGrp="1" noChangeAspect="1"/>
          </p:cNvPicPr>
          <p:nvPr/>
        </p:nvPicPr>
        <p:blipFill>
          <a:blip r:embed="rId2"/>
          <a:stretch>
            <a:fillRect/>
          </a:stretch>
        </p:blipFill>
        <p:spPr bwMode="auto">
          <a:xfrm>
            <a:off x="3657600" y="1549400"/>
            <a:ext cx="5232400" cy="261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5: Sampling Distributions</a:t>
            </a:r>
          </a:p>
          <a:p>
            <a:pPr lvl="0" indent="0" marL="1270000">
              <a:buNone/>
            </a:pPr>
            <a:r>
              <a:rPr sz="2000"/>
              <a:t>Let’s explore how sample size affects our estimates by taking samples of different sizes:</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456</a:t>
            </a:r>
            <a:r>
              <a:rPr>
                <a:solidFill>
                  <a:srgbClr val="003B4F"/>
                </a:solidFill>
                <a:latin typeface="Courier"/>
              </a:rPr>
              <a:t>)</a:t>
            </a:r>
            <a:br/>
            <a:br/>
            <a:r>
              <a:rPr>
                <a:solidFill>
                  <a:srgbClr val="5E5E5E"/>
                </a:solidFill>
                <a:latin typeface="Courier"/>
              </a:rPr>
              <a:t># Create samples of different sizes</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a:t>
            </a:r>
            <a:r>
              <a:rPr>
                <a:solidFill>
                  <a:srgbClr val="003B4F"/>
                </a:solidFill>
                <a:latin typeface="Courier"/>
              </a:rPr>
              <a:t>)</a:t>
            </a:r>
            <a:br/>
            <a:r>
              <a:rPr>
                <a:solidFill>
                  <a:srgbClr val="003B4F"/>
                </a:solidFill>
                <a:latin typeface="Courier"/>
              </a:rPr>
              <a:t>medium_sample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30</a:t>
            </a:r>
            <a:r>
              <a:rPr>
                <a:solidFill>
                  <a:srgbClr val="003B4F"/>
                </a:solidFill>
                <a:latin typeface="Courier"/>
              </a:rPr>
              <a:t>)</a:t>
            </a:r>
            <a:br/>
            <a:r>
              <a:rPr>
                <a:solidFill>
                  <a:srgbClr val="003B4F"/>
                </a:solidFill>
                <a:latin typeface="Courier"/>
              </a:rPr>
              <a:t>large_sample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Calculate mean and standard error for each sample</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small_se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a:t>
            </a:r>
            <a:r>
              <a:rPr>
                <a:solidFill>
                  <a:srgbClr val="003B4F"/>
                </a:solidFill>
                <a:latin typeface="Courier"/>
              </a:rPr>
              <a:t>)</a:t>
            </a:r>
            <a:br/>
            <a:br/>
            <a:r>
              <a:rPr>
                <a:solidFill>
                  <a:srgbClr val="003B4F"/>
                </a:solidFill>
                <a:latin typeface="Courier"/>
              </a:rPr>
              <a:t>medium_mean &lt;- </a:t>
            </a:r>
            <a:r>
              <a:rPr>
                <a:solidFill>
                  <a:srgbClr val="4758AB"/>
                </a:solidFill>
                <a:latin typeface="Courier"/>
              </a:rPr>
              <a:t>mean</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medium_se &lt;- </a:t>
            </a:r>
            <a:r>
              <a:rPr>
                <a:solidFill>
                  <a:srgbClr val="4758AB"/>
                </a:solidFill>
                <a:latin typeface="Courier"/>
              </a:rPr>
              <a:t>sd</a:t>
            </a:r>
            <a:r>
              <a:rPr>
                <a:solidFill>
                  <a:srgbClr val="003B4F"/>
                </a:solidFill>
                <a:latin typeface="Courier"/>
              </a:rPr>
              <a:t>(medium_sample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30</a:t>
            </a:r>
            <a:r>
              <a:rPr>
                <a:solidFill>
                  <a:srgbClr val="003B4F"/>
                </a:solidFill>
                <a:latin typeface="Courier"/>
              </a:rPr>
              <a:t>)</a:t>
            </a:r>
            <a:br/>
            <a:br/>
            <a:r>
              <a:rPr>
                <a:solidFill>
                  <a:srgbClr val="003B4F"/>
                </a:solidFill>
                <a:latin typeface="Courier"/>
              </a:rPr>
              <a:t>large_mean &lt;- </a:t>
            </a:r>
            <a:r>
              <a:rPr>
                <a:solidFill>
                  <a:srgbClr val="4758AB"/>
                </a:solidFill>
                <a:latin typeface="Courier"/>
              </a:rPr>
              <a:t>mean</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large_se &lt;- </a:t>
            </a:r>
            <a:r>
              <a:rPr>
                <a:solidFill>
                  <a:srgbClr val="4758AB"/>
                </a:solidFill>
                <a:latin typeface="Courier"/>
              </a:rPr>
              <a:t>sd</a:t>
            </a:r>
            <a:r>
              <a:rPr>
                <a:solidFill>
                  <a:srgbClr val="003B4F"/>
                </a:solidFill>
                <a:latin typeface="Courier"/>
              </a:rPr>
              <a:t>(large_sample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a:t>
            </a:r>
            <a:r>
              <a:rPr>
                <a:solidFill>
                  <a:srgbClr val="AD0000"/>
                </a:solidFill>
                <a:latin typeface="Courier"/>
              </a:rPr>
              <a:t>100</a:t>
            </a:r>
            <a:r>
              <a:rPr>
                <a:solidFill>
                  <a:srgbClr val="003B4F"/>
                </a:solidFill>
                <a:latin typeface="Courier"/>
              </a:rPr>
              <a:t>)</a:t>
            </a:r>
            <a:br/>
            <a:br/>
            <a:r>
              <a:rPr>
                <a:solidFill>
                  <a:srgbClr val="5E5E5E"/>
                </a:solidFill>
                <a:latin typeface="Courier"/>
              </a:rPr>
              <a:t># Create a data frame with the results</a:t>
            </a:r>
            <a:br/>
            <a:r>
              <a:rPr>
                <a:solidFill>
                  <a:srgbClr val="003B4F"/>
                </a:solidFill>
                <a:latin typeface="Courier"/>
              </a:rPr>
              <a:t>results &lt;- </a:t>
            </a:r>
            <a:r>
              <a:rPr>
                <a:solidFill>
                  <a:srgbClr val="4758AB"/>
                </a:solidFill>
                <a:latin typeface="Courier"/>
              </a:rPr>
              <a:t>data.frame</a:t>
            </a:r>
            <a:r>
              <a:rPr>
                <a:solidFill>
                  <a:srgbClr val="003B4F"/>
                </a:solidFill>
                <a:latin typeface="Courier"/>
              </a:rPr>
              <a:t>(</a:t>
            </a:r>
            <a:br/>
            <a:r>
              <a:rPr>
                <a:solidFill>
                  <a:srgbClr val="003B4F"/>
                </a:solidFill>
                <a:latin typeface="Courier"/>
              </a:rPr>
              <a:t>  </a:t>
            </a:r>
            <a:r>
              <a:rPr>
                <a:solidFill>
                  <a:srgbClr val="657422"/>
                </a:solidFill>
                <a:latin typeface="Courier"/>
              </a:rPr>
              <a:t>Sample_Size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10</a:t>
            </a:r>
            <a:r>
              <a:rPr>
                <a:solidFill>
                  <a:srgbClr val="003B4F"/>
                </a:solidFill>
                <a:latin typeface="Courier"/>
              </a:rPr>
              <a:t>, </a:t>
            </a:r>
            <a:r>
              <a:rPr>
                <a:solidFill>
                  <a:srgbClr val="AD0000"/>
                </a:solidFill>
                <a:latin typeface="Courier"/>
              </a:rPr>
              <a:t>30</a:t>
            </a:r>
            <a:r>
              <a:rPr>
                <a:solidFill>
                  <a:srgbClr val="003B4F"/>
                </a:solidFill>
                <a:latin typeface="Courier"/>
              </a:rPr>
              <a:t>, </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c</a:t>
            </a:r>
            <a:r>
              <a:rPr>
                <a:solidFill>
                  <a:srgbClr val="003B4F"/>
                </a:solidFill>
                <a:latin typeface="Courier"/>
              </a:rPr>
              <a:t>(small_mean, medium_mean, large_mean),</a:t>
            </a:r>
            <a:br/>
            <a:r>
              <a:rPr>
                <a:solidFill>
                  <a:srgbClr val="003B4F"/>
                </a:solidFill>
                <a:latin typeface="Courier"/>
              </a:rPr>
              <a:t>  </a:t>
            </a:r>
            <a:r>
              <a:rPr>
                <a:solidFill>
                  <a:srgbClr val="657422"/>
                </a:solidFill>
                <a:latin typeface="Courier"/>
              </a:rPr>
              <a:t>SE =</a:t>
            </a:r>
            <a:r>
              <a:rPr>
                <a:solidFill>
                  <a:srgbClr val="003B4F"/>
                </a:solidFill>
                <a:latin typeface="Courier"/>
              </a:rPr>
              <a:t> </a:t>
            </a:r>
            <a:r>
              <a:rPr>
                <a:solidFill>
                  <a:srgbClr val="4758AB"/>
                </a:solidFill>
                <a:latin typeface="Courier"/>
              </a:rPr>
              <a:t>c</a:t>
            </a:r>
            <a:r>
              <a:rPr>
                <a:solidFill>
                  <a:srgbClr val="003B4F"/>
                </a:solidFill>
                <a:latin typeface="Courier"/>
              </a:rPr>
              <a:t>(small_se, medium_se, large_se)</a:t>
            </a:r>
            <a:br/>
            <a:r>
              <a:rPr>
                <a:solidFill>
                  <a:srgbClr val="003B4F"/>
                </a:solidFill>
                <a:latin typeface="Courier"/>
              </a:rPr>
              <a:t>)</a:t>
            </a:r>
            <a:br/>
            <a:br/>
            <a:r>
              <a:rPr>
                <a:solidFill>
                  <a:srgbClr val="5E5E5E"/>
                </a:solidFill>
                <a:latin typeface="Courier"/>
              </a:rPr>
              <a:t># Display the results</a:t>
            </a:r>
            <a:br/>
            <a:r>
              <a:rPr>
                <a:solidFill>
                  <a:srgbClr val="003B4F"/>
                </a:solidFill>
                <a:latin typeface="Courier"/>
              </a:rPr>
              <a:t>results</a:t>
            </a:r>
          </a:p>
          <a:p>
            <a:pPr lvl="0" indent="0">
              <a:buNone/>
            </a:pPr>
            <a:r>
              <a:rPr sz="2000">
                <a:latin typeface="Courier"/>
              </a:rPr>
              <a:t>  Sample_Size     Mean       SE
1          10 58.50000 2.260531
2          30 51.27083 1.656559
3         100 52.22973 1.062795</a:t>
            </a:r>
          </a:p>
          <a:p>
            <a:pPr lvl="0" indent="0" marL="1270000">
              <a:buNone/>
            </a:pPr>
            <a:r>
              <a:rPr sz="2000"/>
              <a:t>What do you observe about the standard error as sample size increases? Why does this happen?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buNone/>
            </a:pPr>
            <a:r>
              <a:rPr/>
              <a:t>Every sample gives slightly different estimate of µ</a:t>
            </a:r>
          </a:p>
          <a:p>
            <a:pPr lvl="0"/>
            <a:r>
              <a:rPr/>
              <a:t>Can take many samples and calculate means</a:t>
            </a:r>
          </a:p>
          <a:p>
            <a:pPr lvl="0"/>
            <a:r>
              <a:rPr/>
              <a:t>plot the frequency distribution of means</a:t>
            </a:r>
          </a:p>
          <a:p>
            <a:pPr lvl="0"/>
            <a:r>
              <a:rPr/>
              <a:t>get the “sampling distribution of means”</a:t>
            </a:r>
          </a:p>
        </p:txBody>
      </p:sp>
      <p:pic>
        <p:nvPicPr>
          <p:cNvPr descr="04_01_lecture_powerpoint_files/figure-pptx/unnamed-chunk-19-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p:sp>
        <p:nvSpPr>
          <p:cNvPr id="3" name="Content Placeholder 2"/>
          <p:cNvSpPr>
            <a:spLocks noGrp="1"/>
          </p:cNvSpPr>
          <p:nvPr>
            <p:ph idx="1" sz="half"/>
          </p:nvPr>
        </p:nvSpPr>
        <p:spPr/>
        <p:txBody>
          <a:bodyPr/>
          <a:lstStyle/>
          <a:p>
            <a:pPr lvl="0" indent="0" marL="0">
              <a:spcBef>
                <a:spcPts val="3000"/>
              </a:spcBef>
              <a:buNone/>
            </a:pPr>
            <a:r>
              <a:rPr b="1"/>
              <a:t>3 important properties:</a:t>
            </a:r>
          </a:p>
          <a:p>
            <a:pPr lvl="0"/>
            <a:r>
              <a:rPr/>
              <a:t>Sampling distribution of means (SDM) from normal population will be normal</a:t>
            </a:r>
          </a:p>
          <a:p>
            <a:pPr lvl="0"/>
            <a:r>
              <a:rPr/>
              <a:t>Large Sampling distribution of means from any population will be normal (Central Limit Theorem)</a:t>
            </a:r>
          </a:p>
          <a:p>
            <a:pPr lvl="0"/>
            <a:r>
              <a:rPr/>
              <a:t>The mean of Sampling distribution of means will equal µ or the mean</a:t>
            </a:r>
          </a:p>
        </p:txBody>
      </p:sp>
      <p:pic>
        <p:nvPicPr>
          <p:cNvPr descr="04_01_lecture_powerpoint_files/figure-pptx/unnamed-chunk-20-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Given above</a:t>
                </a:r>
              </a:p>
              <a:p>
                <a:pPr lvl="0"/>
                <a:r>
                  <a:rPr/>
                  <a:t>can estimate the standard deviation of sample means</a:t>
                </a:r>
              </a:p>
              <a:p>
                <a:pPr lvl="0"/>
                <a:r>
                  <a:rPr/>
                  <a:t>“Standard error of sample mean”</a:t>
                </a:r>
              </a:p>
              <a:p>
                <a:pPr lvl="0"/>
                <a:r>
                  <a:rPr/>
                  <a:t>How good is your estimate of population mean? (based on the sample collected)</a:t>
                </a:r>
              </a:p>
              <a:p>
                <a:pPr lvl="0"/>
                <a:r>
                  <a:rPr/>
                  <a:t>quantifies how much the sample means are expected to vary from samples</a:t>
                </a:r>
              </a:p>
              <a:p>
                <a:pPr lvl="0"/>
                <a:r>
                  <a:rPr/>
                  <a:t>gives an estimate of the error associated with using </a:t>
                </a:r>
                <a14:m>
                  <m:oMath xmlns:m="http://schemas.openxmlformats.org/officeDocument/2006/math">
                    <m:acc>
                      <m:accPr>
                        <m:chr m:val="‾"/>
                      </m:accPr>
                      <m:e>
                        <m:r>
                          <m:t>y</m:t>
                        </m:r>
                      </m:e>
                    </m:acc>
                  </m:oMath>
                </a14:m>
                <a:r>
                  <a:rPr/>
                  <a:t> to estimate </a:t>
                </a:r>
                <a14:m>
                  <m:oMath xmlns:m="http://schemas.openxmlformats.org/officeDocument/2006/math">
                    <m:r>
                      <m:t>μ</m:t>
                    </m:r>
                  </m:oMath>
                </a14:m>
                <a:r>
                  <a:rPr/>
                  <a:t>…</a:t>
                </a:r>
              </a:p>
            </p:txBody>
          </p:sp>
        </mc:Choice>
      </mc:AlternateContent>
      <p:pic>
        <p:nvPicPr>
          <p:cNvPr descr="04_01_lecture_powerpoint_files/figure-pptx/unnamed-chunk-21-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14:m>
                  <m:oMath xmlns:m="http://schemas.openxmlformats.org/officeDocument/2006/math">
                    <m:sSub>
                      <m:e>
                        <m:r>
                          <m:t>σ</m:t>
                        </m:r>
                      </m:e>
                      <m:sub>
                        <m:acc>
                          <m:accPr>
                            <m:chr m:val="‾"/>
                          </m:accPr>
                          <m:e>
                            <m:r>
                              <m:t>y</m:t>
                            </m:r>
                          </m:e>
                        </m:acc>
                      </m:sub>
                    </m:sSub>
                    <m:r>
                      <m:rPr>
                        <m:sty m:val="p"/>
                      </m:rPr>
                      <m:t>=</m:t>
                    </m:r>
                    <m:f>
                      <m:fPr>
                        <m:type m:val="bar"/>
                      </m:fPr>
                      <m:num>
                        <m:r>
                          <m:t>σ</m:t>
                        </m:r>
                      </m:num>
                      <m:den>
                        <m:rad>
                          <m:radPr>
                            <m:degHide m:val="on"/>
                          </m:radPr>
                          <m:deg/>
                          <m:e>
                            <m:r>
                              <m:t>n</m:t>
                            </m:r>
                          </m:e>
                        </m:rad>
                      </m:den>
                    </m:f>
                  </m:oMath>
                </a14:m>
              </a:p>
              <a:p>
                <a:pPr lvl="0" indent="0" marL="0">
                  <a:buNone/>
                </a:pPr>
                <a:r>
                  <a:rPr/>
                  <a:t>but rarely know σ, so use s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 Where: </a:t>
                </a:r>
                <a14:m>
                  <m:oMath xmlns:m="http://schemas.openxmlformats.org/officeDocument/2006/math">
                    <m:sSub>
                      <m:e>
                        <m:r>
                          <m:t>s</m:t>
                        </m:r>
                      </m:e>
                      <m:sub>
                        <m:acc>
                          <m:accPr>
                            <m:chr m:val="‾"/>
                          </m:accPr>
                          <m:e>
                            <m:r>
                              <m:t>y</m:t>
                            </m:r>
                          </m:e>
                        </m:acc>
                      </m:sub>
                    </m:sSub>
                  </m:oMath>
                </a14:m>
                <a:r>
                  <a:rPr/>
                  <a:t> = sample standard error of mean s = sample standard deviation n = sample size</a:t>
                </a:r>
              </a:p>
            </p:txBody>
          </p:sp>
        </mc:Choice>
      </mc:AlternateContent>
      <p:pic>
        <p:nvPicPr>
          <p:cNvPr descr="04_01_lecture_powerpoint_files/figure-pptx/unnamed-chunk-22-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error</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Notice: - </a:t>
                </a:r>
                <a14:m>
                  <m:oMath xmlns:m="http://schemas.openxmlformats.org/officeDocument/2006/math">
                    <m:sSub>
                      <m:e>
                        <m:r>
                          <m:t>s</m:t>
                        </m:r>
                      </m:e>
                      <m:sub>
                        <m:acc>
                          <m:accPr>
                            <m:chr m:val="‾"/>
                          </m:accPr>
                          <m:e>
                            <m:r>
                              <m:t>y</m:t>
                            </m:r>
                          </m:e>
                        </m:acc>
                      </m:sub>
                    </m:sSub>
                  </m:oMath>
                </a14:m>
                <a:r>
                  <a:rPr/>
                  <a:t> depends on - sample s (standard deviation) - sample n - (</a:t>
                </a:r>
                <a14:m>
                  <m:oMath xmlns:m="http://schemas.openxmlformats.org/officeDocument/2006/math">
                    <m:sSub>
                      <m:e>
                        <m:r>
                          <m:t>s</m:t>
                        </m:r>
                      </m:e>
                      <m:sub>
                        <m:acc>
                          <m:accPr>
                            <m:chr m:val="‾"/>
                          </m:accPr>
                          <m:e>
                            <m:r>
                              <m:t>y</m:t>
                            </m:r>
                          </m:e>
                        </m:acc>
                      </m:sub>
                    </m:sSub>
                    <m:r>
                      <m:rPr>
                        <m:sty m:val="p"/>
                      </m:rPr>
                      <m:t>=</m:t>
                    </m:r>
                    <m:f>
                      <m:fPr>
                        <m:type m:val="bar"/>
                      </m:fPr>
                      <m:num>
                        <m:r>
                          <m:t>s</m:t>
                        </m:r>
                      </m:num>
                      <m:den>
                        <m:rad>
                          <m:radPr>
                            <m:degHide m:val="on"/>
                          </m:radPr>
                          <m:deg/>
                          <m:e>
                            <m:r>
                              <m:t>n</m:t>
                            </m:r>
                          </m:e>
                        </m:rad>
                      </m:den>
                    </m:f>
                  </m:oMath>
                </a14:m>
                <a:r>
                  <a:rPr/>
                  <a:t>)</a:t>
                </a:r>
              </a:p>
              <a:p>
                <a:pPr lvl="0" indent="0" marL="0">
                  <a:buNone/>
                </a:pPr>
                <a:r>
                  <a:rPr/>
                  <a:t>How and why? - Decreases with sample n - number - increases with sample s - standard deviation</a:t>
                </a:r>
              </a:p>
              <a:p>
                <a:pPr lvl="0"/>
                <a:r>
                  <a:rPr/>
                  <a:t>Large sample, low s = greater confidence in estimate of </a:t>
                </a:r>
                <a14:m>
                  <m:oMath xmlns:m="http://schemas.openxmlformats.org/officeDocument/2006/math">
                    <m:r>
                      <m:t>μ</m:t>
                    </m:r>
                  </m:oMath>
                </a14:m>
              </a:p>
            </p:txBody>
          </p:sp>
        </mc:Choice>
      </mc:AlternateContent>
      <p:pic>
        <p:nvPicPr>
          <p:cNvPr descr="04_01_lecture_powerpoint_files/figure-pptx/unnamed-chunk-23-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Every sample gives slightly different estimate of µ (population mean)</a:t>
            </a:r>
          </a:p>
          <a:p>
            <a:pPr lvl="0" indent="0" marL="0">
              <a:buNone/>
            </a:pPr>
            <a:r>
              <a:rPr/>
              <a:t>Want to know how accurate our estimate of µ is from a sample</a:t>
            </a:r>
          </a:p>
          <a:p>
            <a:pPr lvl="0" indent="0" marL="0">
              <a:buNone/>
            </a:pPr>
            <a:r>
              <a:rPr/>
              <a:t>Do this by calculating confidence interval:</a:t>
            </a:r>
          </a:p>
          <a:p>
            <a:pPr lvl="0"/>
            <a:r>
              <a:rPr/>
              <a:t>Range of values that will contain the true population mean with a certain probability</a:t>
            </a:r>
          </a:p>
        </p:txBody>
      </p:sp>
      <p:pic>
        <p:nvPicPr>
          <p:cNvPr descr="04_01_lecture_powerpoint_files/figure-pptx/unnamed-chunk-24-1.png" id="0" name="Picture 1"/>
          <p:cNvPicPr>
            <a:picLocks noGrp="1" noChangeAspect="1"/>
          </p:cNvPicPr>
          <p:nvPr/>
        </p:nvPicPr>
        <p:blipFill>
          <a:blip r:embed="rId2"/>
          <a:stretch>
            <a:fillRect/>
          </a:stretch>
        </p:blipFill>
        <p:spPr bwMode="auto">
          <a:xfrm>
            <a:off x="6121400" y="812800"/>
            <a:ext cx="2781300" cy="4165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 Recreating Our Last Histograms</a:t>
            </a:r>
          </a:p>
          <a:p>
            <a:pPr lvl="0" indent="0" marL="1270000">
              <a:buNone/>
            </a:pPr>
            <a:r>
              <a:rPr sz="2000"/>
              <a:t>Let’s recreate the basic histogram of fish lengths from our last class. Use the </a:t>
            </a:r>
            <a:r>
              <a:rPr sz="2000">
                <a:latin typeface="Courier"/>
              </a:rPr>
              <a:t>sculpin_df</a:t>
            </a:r>
            <a:r>
              <a:rPr sz="2000"/>
              <a:t> data frame that’s already loaded.</a:t>
            </a:r>
          </a:p>
          <a:p>
            <a:pPr lvl="0" indent="0">
              <a:buNone/>
            </a:pPr>
            <a:r>
              <a:rPr>
                <a:solidFill>
                  <a:srgbClr val="5E5E5E"/>
                </a:solidFill>
                <a:latin typeface="Courier"/>
              </a:rPr>
              <a:t># Write your code here to create a histogram of fish lengths from Toolik Lake</a:t>
            </a:r>
            <a:br/>
            <a:r>
              <a:rPr>
                <a:solidFill>
                  <a:srgbClr val="5E5E5E"/>
                </a:solidFill>
                <a:latin typeface="Courier"/>
              </a:rPr>
              <a:t># Remember to use the pipe operator %&gt;% and ggplot with geom_histogram()</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6: Calculating Confidence Intervals</a:t>
            </a:r>
          </a:p>
          <a:p>
            <a:pPr lvl="0" indent="0" marL="1270000">
              <a:buNone/>
            </a:pPr>
            <a:r>
              <a:rPr sz="2000"/>
              <a:t>Let’s calculate 95% confidence intervals for the mean fish length in Toolik Lake:</a:t>
            </a:r>
          </a:p>
          <a:p>
            <a:pPr lvl="0" indent="0">
              <a:buNone/>
            </a:pPr>
            <a:r>
              <a:rPr>
                <a:solidFill>
                  <a:srgbClr val="5E5E5E"/>
                </a:solidFill>
                <a:latin typeface="Courier"/>
              </a:rPr>
              <a:t># Calculate the standard error for Toolik Lake</a:t>
            </a:r>
            <a:br/>
            <a:r>
              <a:rPr>
                <a:solidFill>
                  <a:srgbClr val="003B4F"/>
                </a:solidFill>
                <a:latin typeface="Courier"/>
              </a:rPr>
              <a:t>toolik_se &lt;- toolik_result</a:t>
            </a:r>
            <a:r>
              <a:rPr>
                <a:solidFill>
                  <a:srgbClr val="5E5E5E"/>
                </a:solidFill>
                <a:latin typeface="Courier"/>
              </a:rPr>
              <a:t>$</a:t>
            </a:r>
            <a:r>
              <a:rPr>
                <a:solidFill>
                  <a:srgbClr val="003B4F"/>
                </a:solidFill>
                <a:latin typeface="Courier"/>
              </a:rPr>
              <a:t>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(toolik_result</a:t>
            </a:r>
            <a:r>
              <a:rPr>
                <a:solidFill>
                  <a:srgbClr val="5E5E5E"/>
                </a:solidFill>
                <a:latin typeface="Courier"/>
              </a:rPr>
              <a:t>$</a:t>
            </a:r>
            <a:r>
              <a:rPr>
                <a:solidFill>
                  <a:srgbClr val="003B4F"/>
                </a:solidFill>
                <a:latin typeface="Courier"/>
              </a:rPr>
              <a:t>count)</a:t>
            </a:r>
            <a:br/>
            <a:br/>
            <a:r>
              <a:rPr>
                <a:solidFill>
                  <a:srgbClr val="5E5E5E"/>
                </a:solidFill>
                <a:latin typeface="Courier"/>
              </a:rPr>
              <a:t># Calculate the 95% confidence interval using the normal distribution</a:t>
            </a:r>
            <a:br/>
            <a:r>
              <a:rPr>
                <a:solidFill>
                  <a:srgbClr val="5E5E5E"/>
                </a:solidFill>
                <a:latin typeface="Courier"/>
              </a:rPr>
              <a:t># (since our sample size is large)</a:t>
            </a:r>
            <a:br/>
            <a:r>
              <a:rPr>
                <a:solidFill>
                  <a:srgbClr val="003B4F"/>
                </a:solidFill>
                <a:latin typeface="Courier"/>
              </a:rPr>
              <a:t>toolik_ci_lower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r>
              <a:rPr>
                <a:solidFill>
                  <a:srgbClr val="003B4F"/>
                </a:solidFill>
                <a:latin typeface="Courier"/>
              </a:rPr>
              <a:t>toolik_ci_upper &lt;- toolik_result</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toolik_se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 Toolik Lake:"</a:t>
            </a:r>
            <a:r>
              <a:rPr>
                <a:solidFill>
                  <a:srgbClr val="003B4F"/>
                </a:solidFill>
                <a:latin typeface="Courier"/>
              </a:rPr>
              <a:t>, </a:t>
            </a:r>
            <a:r>
              <a:rPr>
                <a:solidFill>
                  <a:srgbClr val="4758AB"/>
                </a:solidFill>
                <a:latin typeface="Courier"/>
              </a:rPr>
              <a:t>round</a:t>
            </a:r>
            <a:r>
              <a:rPr>
                <a:solidFill>
                  <a:srgbClr val="003B4F"/>
                </a:solidFill>
                <a:latin typeface="Courier"/>
              </a:rPr>
              <a:t>(toolik_result</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Toolik Lake: 51.7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(toolik_ci_lower,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(toolik_ci_upper,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50.1 to 53.3 mm</a:t>
            </a:r>
          </a:p>
          <a:p>
            <a:pPr lvl="0" indent="0" marL="1270000">
              <a:buNone/>
            </a:pPr>
            <a:r>
              <a:rPr sz="2000"/>
              <a:t>Now choose another lake and calculate its 95% confidence interval:</a:t>
            </a:r>
          </a:p>
          <a:p>
            <a:pPr lvl="0" indent="0">
              <a:buNone/>
            </a:pPr>
            <a:r>
              <a:rPr>
                <a:solidFill>
                  <a:srgbClr val="5E5E5E"/>
                </a:solidFill>
                <a:latin typeface="Courier"/>
              </a:rPr>
              <a:t># Choose another lake (e.g., "E 01")</a:t>
            </a:r>
            <a:br/>
            <a:r>
              <a:rPr>
                <a:solidFill>
                  <a:srgbClr val="003B4F"/>
                </a:solidFill>
                <a:latin typeface="Courier"/>
              </a:rPr>
              <a:t>my_lake &lt;- </a:t>
            </a:r>
            <a:r>
              <a:rPr>
                <a:solidFill>
                  <a:srgbClr val="20794D"/>
                </a:solidFill>
                <a:latin typeface="Courier"/>
              </a:rPr>
              <a:t>"E 01"</a:t>
            </a:r>
            <a:r>
              <a:rPr>
                <a:solidFill>
                  <a:srgbClr val="003B4F"/>
                </a:solidFill>
                <a:latin typeface="Courier"/>
              </a:rPr>
              <a:t>  </a:t>
            </a:r>
            <a:r>
              <a:rPr>
                <a:solidFill>
                  <a:srgbClr val="5E5E5E"/>
                </a:solidFill>
                <a:latin typeface="Courier"/>
              </a:rPr>
              <a:t># You can change this to any lake in the dataframe</a:t>
            </a:r>
            <a:br/>
            <a:br/>
            <a:r>
              <a:rPr>
                <a:solidFill>
                  <a:srgbClr val="5E5E5E"/>
                </a:solidFill>
                <a:latin typeface="Courier"/>
              </a:rPr>
              <a:t># Filter data for your chosen lake</a:t>
            </a:r>
            <a:br/>
            <a:r>
              <a:rPr>
                <a:solidFill>
                  <a:srgbClr val="003B4F"/>
                </a:solidFill>
                <a:latin typeface="Courier"/>
              </a:rPr>
              <a:t>my_lake_data &lt;- sculpin_df </a:t>
            </a:r>
            <a:r>
              <a:rPr>
                <a:solidFill>
                  <a:srgbClr val="5E5E5E"/>
                </a:solidFill>
                <a:latin typeface="Courier"/>
              </a:rPr>
              <a:t>%&gt;%</a:t>
            </a: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my_lake)</a:t>
            </a:r>
            <a:br/>
            <a:br/>
            <a:r>
              <a:rPr>
                <a:solidFill>
                  <a:srgbClr val="5E5E5E"/>
                </a:solidFill>
                <a:latin typeface="Courier"/>
              </a:rPr>
              <a:t># Calculate mean, standard deviation, and standard error</a:t>
            </a:r>
            <a:br/>
            <a:r>
              <a:rPr>
                <a:solidFill>
                  <a:srgbClr val="003B4F"/>
                </a:solidFill>
                <a:latin typeface="Courier"/>
              </a:rPr>
              <a:t>my_lake_stats &lt;- my_lake_data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 =</a:t>
            </a:r>
            <a:r>
              <a:rPr>
                <a:solidFill>
                  <a:srgbClr val="003B4F"/>
                </a:solidFill>
                <a:latin typeface="Courier"/>
              </a:rPr>
              <a:t> 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br/>
            <a:br/>
            <a:r>
              <a:rPr>
                <a:solidFill>
                  <a:srgbClr val="5E5E5E"/>
                </a:solidFill>
                <a:latin typeface="Courier"/>
              </a:rPr>
              <a:t># Calculate 95% confidence interval</a:t>
            </a:r>
            <a:br/>
            <a:r>
              <a:rPr>
                <a:solidFill>
                  <a:srgbClr val="003B4F"/>
                </a:solidFill>
                <a:latin typeface="Courier"/>
              </a:rPr>
              <a:t>my_lake_ci_lower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r>
              <a:rPr>
                <a:solidFill>
                  <a:srgbClr val="003B4F"/>
                </a:solidFill>
                <a:latin typeface="Courier"/>
              </a:rPr>
              <a:t>my_lake_ci_upper &lt;- my_lake_stats</a:t>
            </a:r>
            <a:r>
              <a:rPr>
                <a:solidFill>
                  <a:srgbClr val="5E5E5E"/>
                </a:solidFill>
                <a:latin typeface="Courier"/>
              </a:rPr>
              <a:t>$</a:t>
            </a:r>
            <a:r>
              <a:rPr>
                <a:solidFill>
                  <a:srgbClr val="003B4F"/>
                </a:solidFill>
                <a:latin typeface="Courier"/>
              </a:rPr>
              <a:t>mean </a:t>
            </a:r>
            <a:r>
              <a:rPr>
                <a:solidFill>
                  <a:srgbClr val="5E5E5E"/>
                </a:solidFill>
                <a:latin typeface="Courier"/>
              </a:rPr>
              <a:t>+</a:t>
            </a:r>
            <a:r>
              <a:rPr>
                <a:solidFill>
                  <a:srgbClr val="003B4F"/>
                </a:solidFill>
                <a:latin typeface="Courier"/>
              </a:rPr>
              <a:t> </a:t>
            </a:r>
            <a:r>
              <a:rPr>
                <a:solidFill>
                  <a:srgbClr val="AD0000"/>
                </a:solidFill>
                <a:latin typeface="Courier"/>
              </a:rPr>
              <a:t>1.96</a:t>
            </a:r>
            <a:r>
              <a:rPr>
                <a:solidFill>
                  <a:srgbClr val="003B4F"/>
                </a:solidFill>
                <a:latin typeface="Courier"/>
              </a:rPr>
              <a:t> </a:t>
            </a:r>
            <a:r>
              <a:rPr>
                <a:solidFill>
                  <a:srgbClr val="5E5E5E"/>
                </a:solidFill>
                <a:latin typeface="Courier"/>
              </a:rPr>
              <a:t>*</a:t>
            </a:r>
            <a:r>
              <a:rPr>
                <a:solidFill>
                  <a:srgbClr val="003B4F"/>
                </a:solidFill>
                <a:latin typeface="Courier"/>
              </a:rPr>
              <a:t> my_lake_stats</a:t>
            </a:r>
            <a:r>
              <a:rPr>
                <a:solidFill>
                  <a:srgbClr val="5E5E5E"/>
                </a:solidFill>
                <a:latin typeface="Courier"/>
              </a:rPr>
              <a:t>$</a:t>
            </a:r>
            <a:r>
              <a:rPr>
                <a:solidFill>
                  <a:srgbClr val="003B4F"/>
                </a:solidFill>
                <a:latin typeface="Courier"/>
              </a:rPr>
              <a:t>se</a:t>
            </a:r>
            <a:br/>
            <a:br/>
            <a:r>
              <a:rPr>
                <a:solidFill>
                  <a:srgbClr val="5E5E5E"/>
                </a:solidFill>
                <a:latin typeface="Courier"/>
              </a:rPr>
              <a:t># Print results</a:t>
            </a:r>
            <a:br/>
            <a:r>
              <a:rPr>
                <a:solidFill>
                  <a:srgbClr val="4758AB"/>
                </a:solidFill>
                <a:latin typeface="Courier"/>
              </a:rPr>
              <a:t>cat</a:t>
            </a:r>
            <a:r>
              <a:rPr>
                <a:solidFill>
                  <a:srgbClr val="003B4F"/>
                </a:solidFill>
                <a:latin typeface="Courier"/>
              </a:rPr>
              <a:t>(</a:t>
            </a:r>
            <a:r>
              <a:rPr>
                <a:solidFill>
                  <a:srgbClr val="20794D"/>
                </a:solidFill>
                <a:latin typeface="Courier"/>
              </a:rPr>
              <a:t>"Mean fish length in"</a:t>
            </a:r>
            <a:r>
              <a:rPr>
                <a:solidFill>
                  <a:srgbClr val="003B4F"/>
                </a:solidFill>
                <a:latin typeface="Courier"/>
              </a:rPr>
              <a:t>, my_lake, </a:t>
            </a:r>
            <a:r>
              <a:rPr>
                <a:solidFill>
                  <a:srgbClr val="20794D"/>
                </a:solidFill>
                <a:latin typeface="Courier"/>
              </a:rPr>
              <a:t>":"</a:t>
            </a:r>
            <a:r>
              <a:rPr>
                <a:solidFill>
                  <a:srgbClr val="003B4F"/>
                </a:solidFill>
                <a:latin typeface="Courier"/>
              </a:rPr>
              <a:t>, </a:t>
            </a:r>
            <a:r>
              <a:rPr>
                <a:solidFill>
                  <a:srgbClr val="4758AB"/>
                </a:solidFill>
                <a:latin typeface="Courier"/>
              </a:rPr>
              <a:t>round</a:t>
            </a:r>
            <a:r>
              <a:rPr>
                <a:solidFill>
                  <a:srgbClr val="003B4F"/>
                </a:solidFill>
                <a:latin typeface="Courier"/>
              </a:rPr>
              <a:t>(my_lake_stats</a:t>
            </a:r>
            <a:r>
              <a:rPr>
                <a:solidFill>
                  <a:srgbClr val="5E5E5E"/>
                </a:solidFill>
                <a:latin typeface="Courier"/>
              </a:rPr>
              <a:t>$</a:t>
            </a:r>
            <a:r>
              <a:rPr>
                <a:solidFill>
                  <a:srgbClr val="003B4F"/>
                </a:solidFill>
                <a:latin typeface="Courier"/>
              </a:rPr>
              <a:t>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Mean fish length in E 01 : 58.2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Confidence Interval:"</a:t>
            </a:r>
            <a:r>
              <a:rPr>
                <a:solidFill>
                  <a:srgbClr val="003B4F"/>
                </a:solidFill>
                <a:latin typeface="Courier"/>
              </a:rPr>
              <a:t>, </a:t>
            </a:r>
            <a:r>
              <a:rPr>
                <a:solidFill>
                  <a:srgbClr val="4758AB"/>
                </a:solidFill>
                <a:latin typeface="Courier"/>
              </a:rPr>
              <a:t>round</a:t>
            </a:r>
            <a:r>
              <a:rPr>
                <a:solidFill>
                  <a:srgbClr val="003B4F"/>
                </a:solidFill>
                <a:latin typeface="Courier"/>
              </a:rPr>
              <a:t>(my_lake_ci_lower,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(my_lake_ci_upper,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Confidence Interval: 54.8 to 61.6 mm</a:t>
            </a:r>
          </a:p>
          <a:p>
            <a:pPr lvl="0" indent="0" marL="1270000">
              <a:buNone/>
            </a:pPr>
            <a:r>
              <a:rPr sz="2000"/>
              <a:t>Do the confidence intervals for these two lakes overlap? What does this suggest about the difference between the fish populations?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p:sp>
        <p:nvSpPr>
          <p:cNvPr id="3" name="Content Placeholder 2"/>
          <p:cNvSpPr>
            <a:spLocks noGrp="1"/>
          </p:cNvSpPr>
          <p:nvPr>
            <p:ph idx="1" sz="half"/>
          </p:nvPr>
        </p:nvSpPr>
        <p:spPr/>
        <p:txBody>
          <a:bodyPr/>
          <a:lstStyle/>
          <a:p>
            <a:pPr lvl="0" indent="0" marL="0">
              <a:buNone/>
            </a:pPr>
            <a:r>
              <a:rPr/>
              <a:t>Often calculate 95% CIs</a:t>
            </a:r>
          </a:p>
          <a:p>
            <a:pPr lvl="0"/>
            <a:r>
              <a:rPr/>
              <a:t>Interpret 95% CI to mean:</a:t>
            </a:r>
          </a:p>
          <a:p>
            <a:pPr lvl="1"/>
            <a:r>
              <a:rPr/>
              <a:t>Range of values that contains µ (population mean) with 95% probability</a:t>
            </a:r>
          </a:p>
          <a:p>
            <a:pPr lvl="0"/>
            <a:r>
              <a:rPr/>
              <a:t>More correctly:</a:t>
            </a:r>
          </a:p>
          <a:p>
            <a:pPr lvl="1"/>
            <a:r>
              <a:rPr/>
              <a:t>If we took 100 samples from population</a:t>
            </a:r>
          </a:p>
          <a:p>
            <a:pPr lvl="1"/>
            <a:r>
              <a:rPr/>
              <a:t>calculate a CI from each</a:t>
            </a:r>
          </a:p>
          <a:p>
            <a:pPr lvl="1"/>
            <a:r>
              <a:rPr/>
              <a:t>95 of the 100 CIs will contain the true population mean - µ</a:t>
            </a:r>
          </a:p>
        </p:txBody>
      </p:sp>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spcBef>
                    <a:spcPts val="3000"/>
                  </a:spcBef>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Where:</a:t>
                </a:r>
              </a:p>
              <a:p>
                <a:pPr lvl="0"/>
                <a:r>
                  <a:rPr/>
                  <a:t>ȳ is the sample mean</a:t>
                </a:r>
              </a:p>
              <a:p>
                <a:pPr lvl="0"/>
                <a:r>
                  <a:rPr/>
                  <a:t>𝑛 is the sample size</a:t>
                </a:r>
              </a:p>
              <a:p>
                <a:pPr lvl="0"/>
                <a:r>
                  <a:rPr/>
                  <a:t>σ is the population standard deviation</a:t>
                </a:r>
              </a:p>
              <a:p>
                <a:pPr lvl="0"/>
                <a:r>
                  <a:rPr/>
                  <a:t>z is the z-value corresponding the probability of the CI</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Confidence intervals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Formula for confidence interval</a:t>
                </a:r>
              </a:p>
              <a:p>
                <a:pPr lvl="0" indent="0" marL="0">
                  <a:buNone/>
                </a:pPr>
                <a14:m>
                  <m:oMath xmlns:m="http://schemas.openxmlformats.org/officeDocument/2006/math">
                    <m:r>
                      <m:rPr>
                        <m:nor/>
                        <m:sty m:val="p"/>
                      </m:rPr>
                      <m:t>95% CI</m:t>
                    </m:r>
                    <m:r>
                      <m:rPr>
                        <m:sty m:val="p"/>
                      </m:rPr>
                      <m:t>=</m:t>
                    </m:r>
                    <m:acc>
                      <m:accPr>
                        <m:chr m:val="‾"/>
                      </m:accPr>
                      <m:e>
                        <m:r>
                          <m:t>y</m:t>
                        </m:r>
                      </m:e>
                    </m:acc>
                    <m:r>
                      <m:rPr>
                        <m:sty m:val="p"/>
                      </m:rPr>
                      <m:t>±</m:t>
                    </m:r>
                    <m:r>
                      <m:t>z</m:t>
                    </m:r>
                    <m:r>
                      <m:rPr>
                        <m:sty m:val="p"/>
                      </m:rPr>
                      <m:t>⋅</m:t>
                    </m:r>
                    <m:f>
                      <m:fPr>
                        <m:type m:val="bar"/>
                      </m:fPr>
                      <m:num>
                        <m:r>
                          <m:t>σ</m:t>
                        </m:r>
                      </m:num>
                      <m:den>
                        <m:rad>
                          <m:radPr>
                            <m:degHide m:val="on"/>
                          </m:radPr>
                          <m:deg/>
                          <m:e>
                            <m:r>
                              <m:t>n</m:t>
                            </m:r>
                          </m:e>
                        </m:rad>
                      </m:den>
                    </m:f>
                  </m:oMath>
                </a14:m>
              </a:p>
              <a:p>
                <a:pPr lvl="0" indent="0" marL="0">
                  <a:buNone/>
                </a:pPr>
                <a:r>
                  <a:rPr/>
                  <a:t>95% of probability of SND is bw z= -1.96 and z=1.96</a:t>
                </a:r>
              </a:p>
              <a:p>
                <a:pPr lvl="0" indent="0" marL="0">
                  <a:buNone/>
                </a:pPr>
                <a:r>
                  <a:rPr/>
                  <a:t>So for:</a:t>
                </a:r>
              </a:p>
              <a:p>
                <a:pPr lvl="0"/>
                <a:r>
                  <a:rPr/>
                  <a:t>95% CI z = 1.960</a:t>
                </a:r>
              </a:p>
              <a:p>
                <a:pPr lvl="0"/>
                <a:r>
                  <a:rPr/>
                  <a:t>90% CI z = 1.645</a:t>
                </a:r>
              </a:p>
              <a:p>
                <a:pPr lvl="0"/>
                <a:r>
                  <a:rPr/>
                  <a:t>99% CI z = 2.576</a:t>
                </a:r>
              </a:p>
              <a:p>
                <a:pPr lvl="0"/>
                <a:r>
                  <a:rPr/>
                  <a:t>And so on….</a:t>
                </a:r>
              </a:p>
            </p:txBody>
          </p:sp>
        </mc:Choice>
      </mc:AlternateContent>
      <p:pic>
        <p:nvPicPr>
          <p:cNvPr descr="images/clipboard-2045535544.png" id="0" name="Picture 1"/>
          <p:cNvPicPr>
            <a:picLocks noGrp="1" noChangeAspect="1"/>
          </p:cNvPicPr>
          <p:nvPr/>
        </p:nvPicPr>
        <p:blipFill>
          <a:blip r:embed="rId2"/>
          <a:stretch>
            <a:fillRect/>
          </a:stretch>
        </p:blipFill>
        <p:spPr bwMode="auto">
          <a:xfrm>
            <a:off x="6121400" y="1524000"/>
            <a:ext cx="2781300" cy="27305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Confidence intervals</a:t>
            </a:r>
          </a:p>
        </p:txBody>
      </p:sp>
      <p:sp>
        <p:nvSpPr>
          <p:cNvPr id="3" name="Content Placeholder 2"/>
          <p:cNvSpPr>
            <a:spLocks noGrp="1"/>
          </p:cNvSpPr>
          <p:nvPr>
            <p:ph idx="1"/>
          </p:nvPr>
        </p:nvSpPr>
        <p:spPr/>
        <p:txBody>
          <a:bodyPr/>
          <a:lstStyle/>
          <a:p>
            <a:pPr lvl="0" indent="0" marL="0">
              <a:buNone/>
            </a:pPr>
            <a:r>
              <a:rPr/>
              <a:t>In the more typical case DON’T know the population σ</a:t>
            </a:r>
          </a:p>
          <a:p>
            <a:pPr lvl="0"/>
            <a:r>
              <a:rPr/>
              <a:t>estimate it from the samples when don’t know the population σ</a:t>
            </a:r>
          </a:p>
          <a:p>
            <a:pPr lvl="0"/>
            <a:r>
              <a:rPr/>
              <a:t>and when sample size is &lt;~30)</a:t>
            </a:r>
          </a:p>
          <a:p>
            <a:pPr lvl="0"/>
            <a:r>
              <a:rPr/>
              <a:t>can’t use the standard normal (z) distribution</a:t>
            </a:r>
          </a:p>
          <a:p>
            <a:pPr lvl="0" indent="0" marL="0">
              <a:buNone/>
            </a:pPr>
            <a:r>
              <a:rPr i="1"/>
              <a:t>Instead, we use Student’s t distribution</a:t>
            </a:r>
          </a:p>
          <a:p>
            <a:pPr lvl="0" indent="0" marL="0">
              <a:buNone/>
            </a:p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Student’s t distribution similar to SND</a:t>
            </a:r>
          </a:p>
          <a:p>
            <a:pPr lvl="0"/>
            <a:r>
              <a:rPr/>
              <a:t>changes depending on degrees of freedom (df= n-1)</a:t>
            </a:r>
          </a:p>
          <a:p>
            <a:pPr lvl="0"/>
            <a:r>
              <a:rPr/>
              <a:t>t distribution more “conservative”</a:t>
            </a:r>
          </a:p>
          <a:p>
            <a:pPr lvl="1"/>
            <a:r>
              <a:rPr/>
              <a:t>smaller n is, the more conservative the t distribution is</a:t>
            </a:r>
          </a:p>
          <a:p>
            <a:pPr lvl="0" indent="0" marL="0">
              <a:buNone/>
            </a:pPr>
            <a:r>
              <a:rPr/>
              <a:t>At df = ~30 - t distribution becomes close to z distribution</a:t>
            </a:r>
          </a:p>
        </p:txBody>
      </p:sp>
      <p:pic>
        <p:nvPicPr>
          <p:cNvPr descr="images/clipboard-2481080685.png" id="0" name="Picture 1"/>
          <p:cNvPicPr>
            <a:picLocks noGrp="1" noChangeAspect="1"/>
          </p:cNvPicPr>
          <p:nvPr/>
        </p:nvPicPr>
        <p:blipFill>
          <a:blip r:embed="rId2"/>
          <a:stretch>
            <a:fillRect/>
          </a:stretch>
        </p:blipFill>
        <p:spPr bwMode="auto">
          <a:xfrm>
            <a:off x="6121400" y="1409700"/>
            <a:ext cx="2781300" cy="2971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7: Using the t-Distribution</a:t>
            </a:r>
          </a:p>
          <a:p>
            <a:pPr lvl="0" indent="0" marL="1270000">
              <a:buNone/>
            </a:pPr>
            <a:r>
              <a:rPr sz="2000"/>
              <a:t>When working with small samples or when the population standard deviation is unknown</a:t>
            </a:r>
          </a:p>
          <a:p>
            <a:pPr lvl="0"/>
            <a:r>
              <a:rPr sz="2000"/>
              <a:t>use the t-distribution</a:t>
            </a:r>
          </a:p>
          <a:p>
            <a:pPr lvl="0"/>
            <a:r>
              <a:rPr sz="2000"/>
              <a:t>take a small sample</a:t>
            </a:r>
          </a:p>
          <a:p>
            <a:pPr lvl="0"/>
            <a:r>
              <a:rPr sz="2000"/>
              <a:t>calculate a confidence interval using the t-distribution:</a:t>
            </a:r>
          </a:p>
          <a:p>
            <a:pPr lvl="0" indent="0">
              <a:buNone/>
            </a:pPr>
            <a:r>
              <a:rPr>
                <a:solidFill>
                  <a:srgbClr val="5E5E5E"/>
                </a:solidFill>
                <a:latin typeface="Courier"/>
              </a:rPr>
              <a:t># Set seed for reproducibility</a:t>
            </a:r>
            <a:br/>
            <a:r>
              <a:rPr>
                <a:solidFill>
                  <a:srgbClr val="4758AB"/>
                </a:solidFill>
                <a:latin typeface="Courier"/>
              </a:rPr>
              <a:t>set.seed</a:t>
            </a:r>
            <a:r>
              <a:rPr>
                <a:solidFill>
                  <a:srgbClr val="003B4F"/>
                </a:solidFill>
                <a:latin typeface="Courier"/>
              </a:rPr>
              <a:t>(</a:t>
            </a:r>
            <a:r>
              <a:rPr>
                <a:solidFill>
                  <a:srgbClr val="AD0000"/>
                </a:solidFill>
                <a:latin typeface="Courier"/>
              </a:rPr>
              <a:t>789</a:t>
            </a:r>
            <a:r>
              <a:rPr>
                <a:solidFill>
                  <a:srgbClr val="003B4F"/>
                </a:solidFill>
                <a:latin typeface="Courier"/>
              </a:rPr>
              <a:t>)</a:t>
            </a:r>
            <a:br/>
            <a:br/>
            <a:r>
              <a:rPr>
                <a:solidFill>
                  <a:srgbClr val="5E5E5E"/>
                </a:solidFill>
                <a:latin typeface="Courier"/>
              </a:rPr>
              <a:t># Take a small sample of 15 fish from Toolik Lake</a:t>
            </a:r>
            <a:br/>
            <a:r>
              <a:rPr>
                <a:solidFill>
                  <a:srgbClr val="003B4F"/>
                </a:solidFill>
                <a:latin typeface="Courier"/>
              </a:rPr>
              <a:t>small_sample &lt;- toolik_df </a:t>
            </a:r>
            <a:r>
              <a:rPr>
                <a:solidFill>
                  <a:srgbClr val="5E5E5E"/>
                </a:solidFill>
                <a:latin typeface="Courier"/>
              </a:rPr>
              <a:t>%&gt;%</a:t>
            </a:r>
            <a:r>
              <a:rPr>
                <a:solidFill>
                  <a:srgbClr val="003B4F"/>
                </a:solidFill>
                <a:latin typeface="Courier"/>
              </a:rPr>
              <a:t> </a:t>
            </a:r>
            <a:r>
              <a:rPr>
                <a:solidFill>
                  <a:srgbClr val="4758AB"/>
                </a:solidFill>
                <a:latin typeface="Courier"/>
              </a:rPr>
              <a:t>sample_n</a:t>
            </a:r>
            <a:r>
              <a:rPr>
                <a:solidFill>
                  <a:srgbClr val="003B4F"/>
                </a:solidFill>
                <a:latin typeface="Courier"/>
              </a:rPr>
              <a:t>(</a:t>
            </a:r>
            <a:r>
              <a:rPr>
                <a:solidFill>
                  <a:srgbClr val="AD0000"/>
                </a:solidFill>
                <a:latin typeface="Courier"/>
              </a:rPr>
              <a:t>15</a:t>
            </a:r>
            <a:r>
              <a:rPr>
                <a:solidFill>
                  <a:srgbClr val="003B4F"/>
                </a:solidFill>
                <a:latin typeface="Courier"/>
              </a:rPr>
              <a:t>)</a:t>
            </a:r>
            <a:br/>
            <a:br/>
            <a:r>
              <a:rPr>
                <a:solidFill>
                  <a:srgbClr val="5E5E5E"/>
                </a:solidFill>
                <a:latin typeface="Courier"/>
              </a:rPr>
              <a:t># Calculate sample statistics</a:t>
            </a:r>
            <a:br/>
            <a:r>
              <a:rPr>
                <a:solidFill>
                  <a:srgbClr val="003B4F"/>
                </a:solidFill>
                <a:latin typeface="Courier"/>
              </a:rPr>
              <a:t>small_mean &lt;- </a:t>
            </a:r>
            <a:r>
              <a:rPr>
                <a:solidFill>
                  <a:srgbClr val="4758AB"/>
                </a:solidFill>
                <a:latin typeface="Courier"/>
              </a:rPr>
              <a:t>mean</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small_sd &lt;- </a:t>
            </a:r>
            <a:r>
              <a:rPr>
                <a:solidFill>
                  <a:srgbClr val="4758AB"/>
                </a:solidFill>
                <a:latin typeface="Courier"/>
              </a:rPr>
              <a:t>sd</a:t>
            </a:r>
            <a:r>
              <a:rPr>
                <a:solidFill>
                  <a:srgbClr val="003B4F"/>
                </a:solidFill>
                <a:latin typeface="Courier"/>
              </a:rPr>
              <a:t>(small_sample</a:t>
            </a:r>
            <a:r>
              <a:rPr>
                <a:solidFill>
                  <a:srgbClr val="5E5E5E"/>
                </a:solidFill>
                <a:latin typeface="Courier"/>
              </a:rPr>
              <a:t>$</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small_n &lt;- </a:t>
            </a:r>
            <a:r>
              <a:rPr>
                <a:solidFill>
                  <a:srgbClr val="AD0000"/>
                </a:solidFill>
                <a:latin typeface="Courier"/>
              </a:rPr>
              <a:t>15</a:t>
            </a:r>
            <a:br/>
            <a:r>
              <a:rPr>
                <a:solidFill>
                  <a:srgbClr val="003B4F"/>
                </a:solidFill>
                <a:latin typeface="Courier"/>
              </a:rPr>
              <a:t>small_se &lt;- small_sd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(small_n)</a:t>
            </a:r>
            <a:br/>
            <a:br/>
            <a:r>
              <a:rPr>
                <a:solidFill>
                  <a:srgbClr val="5E5E5E"/>
                </a:solidFill>
                <a:latin typeface="Courier"/>
              </a:rPr>
              <a:t># Calculate degrees of freedom</a:t>
            </a:r>
            <a:br/>
            <a:r>
              <a:rPr>
                <a:solidFill>
                  <a:srgbClr val="003B4F"/>
                </a:solidFill>
                <a:latin typeface="Courier"/>
              </a:rPr>
              <a:t>df &lt;- small_n </a:t>
            </a:r>
            <a:r>
              <a:rPr>
                <a:solidFill>
                  <a:srgbClr val="5E5E5E"/>
                </a:solidFill>
                <a:latin typeface="Courier"/>
              </a:rPr>
              <a:t>-</a:t>
            </a:r>
            <a:r>
              <a:rPr>
                <a:solidFill>
                  <a:srgbClr val="003B4F"/>
                </a:solidFill>
                <a:latin typeface="Courier"/>
              </a:rPr>
              <a:t> </a:t>
            </a:r>
            <a:r>
              <a:rPr>
                <a:solidFill>
                  <a:srgbClr val="AD0000"/>
                </a:solidFill>
                <a:latin typeface="Courier"/>
              </a:rPr>
              <a:t>1</a:t>
            </a:r>
            <a:br/>
            <a:br/>
            <a:r>
              <a:rPr>
                <a:solidFill>
                  <a:srgbClr val="5E5E5E"/>
                </a:solidFill>
                <a:latin typeface="Courier"/>
              </a:rPr>
              <a:t># Find the critical t-value for 95% confidence interval</a:t>
            </a:r>
            <a:br/>
            <a:r>
              <a:rPr>
                <a:solidFill>
                  <a:srgbClr val="003B4F"/>
                </a:solidFill>
                <a:latin typeface="Courier"/>
              </a:rPr>
              <a:t>t_critical &lt;-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df)  </a:t>
            </a:r>
            <a:r>
              <a:rPr>
                <a:solidFill>
                  <a:srgbClr val="5E5E5E"/>
                </a:solidFill>
                <a:latin typeface="Courier"/>
              </a:rPr>
              <a:t># 0.975 for a two-tailed 95% CI</a:t>
            </a:r>
            <a:br/>
            <a:br/>
            <a:r>
              <a:rPr>
                <a:solidFill>
                  <a:srgbClr val="5E5E5E"/>
                </a:solidFill>
                <a:latin typeface="Courier"/>
              </a:rPr>
              <a:t># Calculate the confidence interval</a:t>
            </a:r>
            <a:br/>
            <a:r>
              <a:rPr>
                <a:solidFill>
                  <a:srgbClr val="003B4F"/>
                </a:solidFill>
                <a:latin typeface="Courier"/>
              </a:rPr>
              <a:t>small_ci_lower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r>
              <a:rPr>
                <a:solidFill>
                  <a:srgbClr val="003B4F"/>
                </a:solidFill>
                <a:latin typeface="Courier"/>
              </a:rPr>
              <a:t>small_ci_upper &lt;- small_mean </a:t>
            </a:r>
            <a:r>
              <a:rPr>
                <a:solidFill>
                  <a:srgbClr val="5E5E5E"/>
                </a:solidFill>
                <a:latin typeface="Courier"/>
              </a:rPr>
              <a:t>+</a:t>
            </a:r>
            <a:r>
              <a:rPr>
                <a:solidFill>
                  <a:srgbClr val="003B4F"/>
                </a:solidFill>
                <a:latin typeface="Courier"/>
              </a:rPr>
              <a:t> t_critical </a:t>
            </a:r>
            <a:r>
              <a:rPr>
                <a:solidFill>
                  <a:srgbClr val="5E5E5E"/>
                </a:solidFill>
                <a:latin typeface="Courier"/>
              </a:rPr>
              <a:t>*</a:t>
            </a:r>
            <a:r>
              <a:rPr>
                <a:solidFill>
                  <a:srgbClr val="003B4F"/>
                </a:solidFill>
                <a:latin typeface="Courier"/>
              </a:rPr>
              <a:t> small_se</a:t>
            </a:r>
            <a:br/>
            <a:br/>
            <a:r>
              <a:rPr>
                <a:solidFill>
                  <a:srgbClr val="5E5E5E"/>
                </a:solidFill>
                <a:latin typeface="Courier"/>
              </a:rPr>
              <a:t># Print the results</a:t>
            </a:r>
            <a:br/>
            <a:r>
              <a:rPr>
                <a:solidFill>
                  <a:srgbClr val="4758AB"/>
                </a:solidFill>
                <a:latin typeface="Courier"/>
              </a:rPr>
              <a:t>cat</a:t>
            </a:r>
            <a:r>
              <a:rPr>
                <a:solidFill>
                  <a:srgbClr val="003B4F"/>
                </a:solidFill>
                <a:latin typeface="Courier"/>
              </a:rPr>
              <a:t>(</a:t>
            </a:r>
            <a:r>
              <a:rPr>
                <a:solidFill>
                  <a:srgbClr val="20794D"/>
                </a:solidFill>
                <a:latin typeface="Courier"/>
              </a:rPr>
              <a:t>"Small sample (n=15) mean:"</a:t>
            </a:r>
            <a:r>
              <a:rPr>
                <a:solidFill>
                  <a:srgbClr val="003B4F"/>
                </a:solidFill>
                <a:latin typeface="Courier"/>
              </a:rPr>
              <a:t>, </a:t>
            </a:r>
            <a:r>
              <a:rPr>
                <a:solidFill>
                  <a:srgbClr val="4758AB"/>
                </a:solidFill>
                <a:latin typeface="Courier"/>
              </a:rPr>
              <a:t>round</a:t>
            </a:r>
            <a:r>
              <a:rPr>
                <a:solidFill>
                  <a:srgbClr val="003B4F"/>
                </a:solidFill>
                <a:latin typeface="Courier"/>
              </a:rPr>
              <a:t>(small_mean,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Small sample (n=15) mean: 57.3 mm</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"t-critical value (df=14):"</a:t>
            </a:r>
            <a:r>
              <a:rPr>
                <a:solidFill>
                  <a:srgbClr val="003B4F"/>
                </a:solidFill>
                <a:latin typeface="Courier"/>
              </a:rPr>
              <a:t>, </a:t>
            </a:r>
            <a:r>
              <a:rPr>
                <a:solidFill>
                  <a:srgbClr val="4758AB"/>
                </a:solidFill>
                <a:latin typeface="Courier"/>
              </a:rPr>
              <a:t>round</a:t>
            </a:r>
            <a:r>
              <a:rPr>
                <a:solidFill>
                  <a:srgbClr val="003B4F"/>
                </a:solidFill>
                <a:latin typeface="Courier"/>
              </a:rPr>
              <a:t>(t_critical, </a:t>
            </a:r>
            <a:r>
              <a:rPr>
                <a:solidFill>
                  <a:srgbClr val="AD0000"/>
                </a:solidFill>
                <a:latin typeface="Courier"/>
              </a:rPr>
              <a:t>3</a:t>
            </a:r>
            <a:r>
              <a:rPr>
                <a:solidFill>
                  <a:srgbClr val="003B4F"/>
                </a:solidFill>
                <a:latin typeface="Courier"/>
              </a:rPr>
              <a:t>), </a:t>
            </a:r>
            <a:r>
              <a:rPr>
                <a:solidFill>
                  <a:srgbClr val="20794D"/>
                </a:solidFill>
                <a:latin typeface="Courier"/>
              </a:rPr>
              <a:t>"</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t-critical value (df=14): 2.145 </a:t>
            </a:r>
          </a:p>
          <a:p>
            <a:pPr lvl="0" indent="0">
              <a:buNone/>
            </a:pPr>
            <a:r>
              <a:rPr>
                <a:solidFill>
                  <a:srgbClr val="4758AB"/>
                </a:solidFill>
                <a:latin typeface="Courier"/>
              </a:rPr>
              <a:t>cat</a:t>
            </a:r>
            <a:r>
              <a:rPr>
                <a:solidFill>
                  <a:srgbClr val="003B4F"/>
                </a:solidFill>
                <a:latin typeface="Courier"/>
              </a:rPr>
              <a:t>(</a:t>
            </a:r>
            <a:r>
              <a:rPr>
                <a:solidFill>
                  <a:srgbClr val="20794D"/>
                </a:solidFill>
                <a:latin typeface="Courier"/>
              </a:rPr>
              <a:t>"95% CI using t-distribution:"</a:t>
            </a:r>
            <a:r>
              <a:rPr>
                <a:solidFill>
                  <a:srgbClr val="003B4F"/>
                </a:solidFill>
                <a:latin typeface="Courier"/>
              </a:rPr>
              <a:t>, </a:t>
            </a:r>
            <a:r>
              <a:rPr>
                <a:solidFill>
                  <a:srgbClr val="4758AB"/>
                </a:solidFill>
                <a:latin typeface="Courier"/>
              </a:rPr>
              <a:t>round</a:t>
            </a:r>
            <a:r>
              <a:rPr>
                <a:solidFill>
                  <a:srgbClr val="003B4F"/>
                </a:solidFill>
                <a:latin typeface="Courier"/>
              </a:rPr>
              <a:t>(small_ci_lower,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(small_ci_upper,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t-distribution: 52.7 to 61.9 mm</a:t>
            </a:r>
          </a:p>
          <a:p>
            <a:pPr lvl="0" indent="0">
              <a:buNone/>
            </a:pPr>
            <a:r>
              <a:rPr>
                <a:solidFill>
                  <a:srgbClr val="5E5E5E"/>
                </a:solidFill>
                <a:latin typeface="Courier"/>
              </a:rPr>
              <a:t># For comparison, calculate the CI using the normal distribution (z)</a:t>
            </a:r>
            <a:br/>
            <a:r>
              <a:rPr>
                <a:solidFill>
                  <a:srgbClr val="003B4F"/>
                </a:solidFill>
                <a:latin typeface="Courier"/>
              </a:rPr>
              <a:t>z_critical &lt;- </a:t>
            </a:r>
            <a:r>
              <a:rPr>
                <a:solidFill>
                  <a:srgbClr val="AD0000"/>
                </a:solidFill>
                <a:latin typeface="Courier"/>
              </a:rPr>
              <a:t>1.96</a:t>
            </a:r>
            <a:br/>
            <a:r>
              <a:rPr>
                <a:solidFill>
                  <a:srgbClr val="003B4F"/>
                </a:solidFill>
                <a:latin typeface="Courier"/>
              </a:rPr>
              <a:t>z_ci_lower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r>
              <a:rPr>
                <a:solidFill>
                  <a:srgbClr val="003B4F"/>
                </a:solidFill>
                <a:latin typeface="Courier"/>
              </a:rPr>
              <a:t>z_ci_upper &lt;- small_mean </a:t>
            </a:r>
            <a:r>
              <a:rPr>
                <a:solidFill>
                  <a:srgbClr val="5E5E5E"/>
                </a:solidFill>
                <a:latin typeface="Courier"/>
              </a:rPr>
              <a:t>+</a:t>
            </a:r>
            <a:r>
              <a:rPr>
                <a:solidFill>
                  <a:srgbClr val="003B4F"/>
                </a:solidFill>
                <a:latin typeface="Courier"/>
              </a:rPr>
              <a:t> z_critical </a:t>
            </a:r>
            <a:r>
              <a:rPr>
                <a:solidFill>
                  <a:srgbClr val="5E5E5E"/>
                </a:solidFill>
                <a:latin typeface="Courier"/>
              </a:rPr>
              <a:t>*</a:t>
            </a:r>
            <a:r>
              <a:rPr>
                <a:solidFill>
                  <a:srgbClr val="003B4F"/>
                </a:solidFill>
                <a:latin typeface="Courier"/>
              </a:rPr>
              <a:t> small_se</a:t>
            </a:r>
            <a:br/>
            <a:br/>
            <a:r>
              <a:rPr>
                <a:solidFill>
                  <a:srgbClr val="4758AB"/>
                </a:solidFill>
                <a:latin typeface="Courier"/>
              </a:rPr>
              <a:t>cat</a:t>
            </a:r>
            <a:r>
              <a:rPr>
                <a:solidFill>
                  <a:srgbClr val="003B4F"/>
                </a:solidFill>
                <a:latin typeface="Courier"/>
              </a:rPr>
              <a:t>(</a:t>
            </a:r>
            <a:r>
              <a:rPr>
                <a:solidFill>
                  <a:srgbClr val="20794D"/>
                </a:solidFill>
                <a:latin typeface="Courier"/>
              </a:rPr>
              <a:t>"95% CI using normal distribution:"</a:t>
            </a:r>
            <a:r>
              <a:rPr>
                <a:solidFill>
                  <a:srgbClr val="003B4F"/>
                </a:solidFill>
                <a:latin typeface="Courier"/>
              </a:rPr>
              <a:t>, </a:t>
            </a:r>
            <a:r>
              <a:rPr>
                <a:solidFill>
                  <a:srgbClr val="4758AB"/>
                </a:solidFill>
                <a:latin typeface="Courier"/>
              </a:rPr>
              <a:t>round</a:t>
            </a:r>
            <a:r>
              <a:rPr>
                <a:solidFill>
                  <a:srgbClr val="003B4F"/>
                </a:solidFill>
                <a:latin typeface="Courier"/>
              </a:rPr>
              <a:t>(z_ci_lower, </a:t>
            </a:r>
            <a:r>
              <a:rPr>
                <a:solidFill>
                  <a:srgbClr val="AD0000"/>
                </a:solidFill>
                <a:latin typeface="Courier"/>
              </a:rPr>
              <a:t>1</a:t>
            </a:r>
            <a:r>
              <a:rPr>
                <a:solidFill>
                  <a:srgbClr val="003B4F"/>
                </a:solidFill>
                <a:latin typeface="Courier"/>
              </a:rPr>
              <a:t>), </a:t>
            </a:r>
            <a:r>
              <a:rPr>
                <a:solidFill>
                  <a:srgbClr val="20794D"/>
                </a:solidFill>
                <a:latin typeface="Courier"/>
              </a:rPr>
              <a:t>"to"</a:t>
            </a:r>
            <a:r>
              <a:rPr>
                <a:solidFill>
                  <a:srgbClr val="003B4F"/>
                </a:solidFill>
                <a:latin typeface="Courier"/>
              </a:rPr>
              <a:t>, </a:t>
            </a:r>
            <a:r>
              <a:rPr>
                <a:solidFill>
                  <a:srgbClr val="4758AB"/>
                </a:solidFill>
                <a:latin typeface="Courier"/>
              </a:rPr>
              <a:t>round</a:t>
            </a:r>
            <a:r>
              <a:rPr>
                <a:solidFill>
                  <a:srgbClr val="003B4F"/>
                </a:solidFill>
                <a:latin typeface="Courier"/>
              </a:rPr>
              <a:t>(z_ci_upper, </a:t>
            </a:r>
            <a:r>
              <a:rPr>
                <a:solidFill>
                  <a:srgbClr val="AD0000"/>
                </a:solidFill>
                <a:latin typeface="Courier"/>
              </a:rPr>
              <a:t>1</a:t>
            </a:r>
            <a:r>
              <a:rPr>
                <a:solidFill>
                  <a:srgbClr val="003B4F"/>
                </a:solidFill>
                <a:latin typeface="Courier"/>
              </a:rPr>
              <a:t>), </a:t>
            </a:r>
            <a:r>
              <a:rPr>
                <a:solidFill>
                  <a:srgbClr val="20794D"/>
                </a:solidFill>
                <a:latin typeface="Courier"/>
              </a:rPr>
              <a:t>"mm</a:t>
            </a:r>
            <a:r>
              <a:rPr>
                <a:solidFill>
                  <a:srgbClr val="5E5E5E"/>
                </a:solidFill>
                <a:latin typeface="Courier"/>
              </a:rPr>
              <a:t>\n</a:t>
            </a:r>
            <a:r>
              <a:rPr>
                <a:solidFill>
                  <a:srgbClr val="20794D"/>
                </a:solidFill>
                <a:latin typeface="Courier"/>
              </a:rPr>
              <a:t>"</a:t>
            </a:r>
            <a:r>
              <a:rPr>
                <a:solidFill>
                  <a:srgbClr val="003B4F"/>
                </a:solidFill>
                <a:latin typeface="Courier"/>
              </a:rPr>
              <a:t>)</a:t>
            </a:r>
          </a:p>
          <a:p>
            <a:pPr lvl="0" indent="0">
              <a:buNone/>
            </a:pPr>
            <a:r>
              <a:rPr sz="2000">
                <a:latin typeface="Courier"/>
              </a:rPr>
              <a:t>95% CI using normal distribution: 53.1 to 61.5 mm</a:t>
            </a:r>
          </a:p>
          <a:p>
            <a:pPr lvl="0"/>
            <a:r>
              <a:rPr sz="2000"/>
              <a:t>Which confidence interval is wider?</a:t>
            </a:r>
          </a:p>
          <a:p>
            <a:pPr lvl="0"/>
            <a:r>
              <a:rPr sz="2000"/>
              <a:t>Why is this the case?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To calculate CI for sample from “unknown” population:</a:t>
                </a:r>
              </a:p>
              <a:p>
                <a:pPr lvl="0" indent="0" marL="0">
                  <a:buNone/>
                </a:pPr>
                <a14:m>
                  <m:oMath xmlns:m="http://schemas.openxmlformats.org/officeDocument/2006/math">
                    <m:r>
                      <m:rPr>
                        <m:nor/>
                        <m:sty m:val="p"/>
                      </m:rPr>
                      <m:t>CI</m:t>
                    </m:r>
                    <m:r>
                      <m:rPr>
                        <m:sty m:val="p"/>
                      </m:rPr>
                      <m:t>=</m:t>
                    </m:r>
                    <m:acc>
                      <m:accPr>
                        <m:chr m:val="‾"/>
                      </m:accPr>
                      <m:e>
                        <m:r>
                          <m:t>y</m:t>
                        </m:r>
                      </m:e>
                    </m:acc>
                    <m:r>
                      <m:rPr>
                        <m:sty m:val="p"/>
                      </m:rPr>
                      <m:t>±</m:t>
                    </m:r>
                    <m:r>
                      <m:t>t</m:t>
                    </m:r>
                    <m:r>
                      <m:rPr>
                        <m:sty m:val="p"/>
                      </m:rPr>
                      <m:t>⋅</m:t>
                    </m:r>
                    <m:f>
                      <m:fPr>
                        <m:type m:val="bar"/>
                      </m:fPr>
                      <m:num>
                        <m:r>
                          <m:t>s</m:t>
                        </m:r>
                      </m:num>
                      <m:den>
                        <m:rad>
                          <m:radPr>
                            <m:degHide m:val="on"/>
                          </m:radPr>
                          <m:deg/>
                          <m:e>
                            <m:r>
                              <m:t>n</m:t>
                            </m:r>
                          </m:e>
                        </m:rad>
                      </m:den>
                    </m:f>
                  </m:oMath>
                </a14:m>
              </a:p>
              <a:p>
                <a:pPr lvl="0" indent="0" marL="0">
                  <a:buNone/>
                </a:pPr>
                <a:r>
                  <a:rPr/>
                  <a:t>Where:</a:t>
                </a:r>
              </a:p>
              <a:p>
                <a:pPr lvl="0"/>
                <a:r>
                  <a:rPr/>
                  <a:t>ȳ is sample mean</a:t>
                </a:r>
              </a:p>
              <a:p>
                <a:pPr lvl="0"/>
                <a:r>
                  <a:rPr/>
                  <a:t>𝑛 is sample size</a:t>
                </a:r>
              </a:p>
              <a:p>
                <a:pPr lvl="0"/>
                <a:r>
                  <a:rPr/>
                  <a:t>s is sample standard deviation</a:t>
                </a:r>
              </a:p>
              <a:p>
                <a:pPr lvl="0"/>
                <a:r>
                  <a:rPr/>
                  <a:t>t t-value corresponding the probability of the CI</a:t>
                </a:r>
              </a:p>
              <a:p>
                <a:pPr lvl="0"/>
                <a:r>
                  <a:rPr/>
                  <a:t>t in t-table for different degrees of freedom (n-1)</a:t>
                </a:r>
              </a:p>
            </p:txBody>
          </p:sp>
        </mc:Choice>
      </mc:AlternateContent>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Here is a t-table</a:t>
            </a:r>
          </a:p>
          <a:p>
            <a:pPr lvl="0"/>
            <a:r>
              <a:rPr/>
              <a:t>Values of t that correspond to probabilities</a:t>
            </a:r>
          </a:p>
          <a:p>
            <a:pPr lvl="0"/>
            <a:r>
              <a:rPr/>
              <a:t>Probabilities listed along top</a:t>
            </a:r>
          </a:p>
          <a:p>
            <a:pPr lvl="0"/>
            <a:r>
              <a:rPr/>
              <a:t>Sample dfs are listed in the left-most column</a:t>
            </a:r>
          </a:p>
          <a:p>
            <a:pPr lvl="0"/>
            <a:r>
              <a:rPr/>
              <a:t>Probabilities are given for one-tailed and two-tailed “questions”</a:t>
            </a:r>
          </a:p>
        </p:txBody>
      </p:sp>
      <p:pic>
        <p:nvPicPr>
          <p:cNvPr descr="images/clipboard-3203878802.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One-tailed questions: area of distribution left or (right) of a certain value</a:t>
            </a:r>
          </a:p>
          <a:p>
            <a:pPr lvl="0"/>
            <a:r>
              <a:rPr/>
              <a:t>n=20 (df=19) - 90% of the observations found left</a:t>
            </a:r>
          </a:p>
          <a:p>
            <a:pPr lvl="0"/>
            <a:r>
              <a:rPr/>
              <a:t>t= 1.328 (10% are outside)</a:t>
            </a:r>
          </a:p>
        </p:txBody>
      </p:sp>
      <p:pic>
        <p:nvPicPr>
          <p:cNvPr descr="images/clipboard-1822465473.png" id="0" name="Picture 1"/>
          <p:cNvPicPr>
            <a:picLocks noGrp="1" noChangeAspect="1"/>
          </p:cNvPicPr>
          <p:nvPr/>
        </p:nvPicPr>
        <p:blipFill>
          <a:blip r:embed="rId2"/>
          <a:stretch>
            <a:fillRect/>
          </a:stretch>
        </p:blipFill>
        <p:spPr bwMode="auto">
          <a:xfrm>
            <a:off x="6121400" y="2120900"/>
            <a:ext cx="2781300" cy="15367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Lecture Overview</a:t>
            </a:r>
          </a:p>
        </p:txBody>
      </p:sp>
      <p:sp>
        <p:nvSpPr>
          <p:cNvPr id="3" name="Content Placeholder 2"/>
          <p:cNvSpPr>
            <a:spLocks noGrp="1"/>
          </p:cNvSpPr>
          <p:nvPr>
            <p:ph idx="1" sz="half"/>
          </p:nvPr>
        </p:nvSpPr>
        <p:spPr/>
        <p:txBody>
          <a:bodyPr/>
          <a:lstStyle/>
          <a:p>
            <a:pPr lvl="0" indent="0" marL="0">
              <a:spcBef>
                <a:spcPts val="3000"/>
              </a:spcBef>
              <a:buNone/>
            </a:pPr>
            <a:r>
              <a:rPr b="1"/>
              <a:t>The objectives:</a:t>
            </a:r>
          </a:p>
          <a:p>
            <a:pPr lvl="0"/>
            <a:r>
              <a:rPr/>
              <a:t>Introduction to hypothesis testing</a:t>
            </a:r>
          </a:p>
          <a:p>
            <a:pPr lvl="0"/>
            <a:r>
              <a:rPr/>
              <a:t>The standard normal distribution</a:t>
            </a:r>
          </a:p>
          <a:p>
            <a:pPr lvl="0"/>
            <a:r>
              <a:rPr/>
              <a:t>Standard error</a:t>
            </a:r>
          </a:p>
          <a:p>
            <a:pPr lvl="0"/>
            <a:r>
              <a:rPr/>
              <a:t>Confidence intervals</a:t>
            </a:r>
          </a:p>
          <a:p>
            <a:pPr lvl="0"/>
            <a:r>
              <a:rPr/>
              <a:t>Student’s t-distribution</a:t>
            </a:r>
          </a:p>
          <a:p>
            <a:pPr lvl="0"/>
            <a:r>
              <a:rPr/>
              <a:t>H testing sequence</a:t>
            </a:r>
          </a:p>
          <a:p>
            <a:pPr lvl="0"/>
            <a:r>
              <a:rPr/>
              <a:t>p-values</a:t>
            </a:r>
          </a:p>
        </p:txBody>
      </p:sp>
      <p:pic>
        <p:nvPicPr>
          <p:cNvPr descr="images/slimy_sculpin_cottus_cognatus.jpg" id="0" name="Picture 1"/>
          <p:cNvPicPr>
            <a:picLocks noGrp="1" noChangeAspect="1"/>
          </p:cNvPicPr>
          <p:nvPr/>
        </p:nvPicPr>
        <p:blipFill>
          <a:blip r:embed="rId2"/>
          <a:stretch>
            <a:fillRect/>
          </a:stretch>
        </p:blipFill>
        <p:spPr bwMode="auto">
          <a:xfrm>
            <a:off x="6121400" y="2349500"/>
            <a:ext cx="2781300" cy="1104900"/>
          </a:xfrm>
          <a:prstGeom prst="rect">
            <a:avLst/>
          </a:prstGeom>
          <a:noFill/>
          <a:ln w="9525">
            <a:noFill/>
            <a:headEnd/>
            <a:tailEnd/>
          </a:ln>
        </p:spPr>
      </p:pic>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Two-tailed questions refer to area between certain values</a:t>
            </a:r>
          </a:p>
          <a:p>
            <a:pPr lvl="0"/>
            <a:r>
              <a:rPr/>
              <a:t>n= 20 (df=19), 90% of the observations are between</a:t>
            </a:r>
          </a:p>
          <a:p>
            <a:pPr lvl="0"/>
            <a:r>
              <a:rPr/>
              <a:t>t=-1.729 and t=1.729 (10% are outside)</a:t>
            </a:r>
          </a:p>
        </p:txBody>
      </p:sp>
      <p:pic>
        <p:nvPicPr>
          <p:cNvPr descr="images/clipboard-2234740159.png" id="0" name="Picture 1"/>
          <p:cNvPicPr>
            <a:picLocks noGrp="1" noChangeAspect="1"/>
          </p:cNvPicPr>
          <p:nvPr/>
        </p:nvPicPr>
        <p:blipFill>
          <a:blip r:embed="rId2"/>
          <a:stretch>
            <a:fillRect/>
          </a:stretch>
        </p:blipFill>
        <p:spPr bwMode="auto">
          <a:xfrm>
            <a:off x="6121400" y="2095500"/>
            <a:ext cx="2781300" cy="1600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Student’s t-distribution</a:t>
            </a:r>
          </a:p>
        </p:txBody>
      </p:sp>
      <p:sp>
        <p:nvSpPr>
          <p:cNvPr id="3" name="Content Placeholder 2"/>
          <p:cNvSpPr>
            <a:spLocks noGrp="1"/>
          </p:cNvSpPr>
          <p:nvPr>
            <p:ph idx="1" sz="half"/>
          </p:nvPr>
        </p:nvSpPr>
        <p:spPr/>
        <p:txBody>
          <a:bodyPr/>
          <a:lstStyle/>
          <a:p>
            <a:pPr lvl="0" indent="0" marL="0">
              <a:buNone/>
            </a:pPr>
            <a:r>
              <a:rPr/>
              <a:t>Let’s calculate CIs again:</a:t>
            </a:r>
          </a:p>
          <a:p>
            <a:pPr lvl="0" indent="0" marL="0">
              <a:buNone/>
            </a:pPr>
            <a:r>
              <a:rPr/>
              <a:t>Use two-sided test</a:t>
            </a:r>
          </a:p>
          <a:p>
            <a:pPr lvl="0"/>
            <a:r>
              <a:rPr/>
              <a:t>95% CI Sample A: = 51.7 ± 1.984 * (12/(208^0.5)) = 1.650788</a:t>
            </a:r>
          </a:p>
          <a:p>
            <a:pPr lvl="0"/>
            <a:r>
              <a:rPr/>
              <a:t>The 95% CI is between 50.05 and 53.35</a:t>
            </a:r>
          </a:p>
          <a:p>
            <a:pPr lvl="0"/>
            <a:r>
              <a:rPr/>
              <a:t>“The 95% CI for the population mean from sample A is 51.7 ± 1.65”</a:t>
            </a:r>
          </a:p>
        </p:txBody>
      </p:sp>
      <p:pic>
        <p:nvPicPr>
          <p:cNvPr descr="images/clipboard-721472248.png" id="0" name="Picture 1"/>
          <p:cNvPicPr>
            <a:picLocks noGrp="1" noChangeAspect="1"/>
          </p:cNvPicPr>
          <p:nvPr/>
        </p:nvPicPr>
        <p:blipFill>
          <a:blip r:embed="rId2"/>
          <a:stretch>
            <a:fillRect/>
          </a:stretch>
        </p:blipFill>
        <p:spPr bwMode="auto">
          <a:xfrm>
            <a:off x="6121400" y="1562100"/>
            <a:ext cx="2781300" cy="2667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Student’s t-distribution</a:t>
            </a:r>
          </a:p>
        </p:txBody>
      </p:sp>
      <p:sp>
        <p:nvSpPr>
          <p:cNvPr id="3" name="Content Placeholder 2"/>
          <p:cNvSpPr>
            <a:spLocks noGrp="1"/>
          </p:cNvSpPr>
          <p:nvPr>
            <p:ph idx="1"/>
          </p:nvPr>
        </p:nvSpPr>
        <p:spPr/>
        <p:txBody>
          <a:bodyPr/>
          <a:lstStyle/>
          <a:p>
            <a:pPr lvl="0" indent="0" marL="0">
              <a:buNone/>
            </a:pPr>
            <a:r>
              <a:rPr/>
              <a:t>So:</a:t>
            </a:r>
          </a:p>
          <a:p>
            <a:pPr lvl="0"/>
            <a:r>
              <a:rPr/>
              <a:t>Can assess confidence that population mean is within a certain range</a:t>
            </a:r>
          </a:p>
          <a:p>
            <a:pPr lvl="0"/>
            <a:r>
              <a:rPr/>
              <a:t>Can use t distribution to ask questions like:</a:t>
            </a:r>
          </a:p>
          <a:p>
            <a:pPr lvl="1"/>
            <a:r>
              <a:rPr/>
              <a:t>“What is probability of getting sample with mean = ȳ from population with mean = µ?” (1 sample t-test)</a:t>
            </a:r>
          </a:p>
          <a:p>
            <a:pPr lvl="1"/>
            <a:r>
              <a:rPr/>
              <a:t>“What is the probability that two samples came from same population?” (2 sample t-test)</a:t>
            </a:r>
          </a:p>
          <a:p>
            <a:pPr lvl="0" indent="0" marL="1270000">
              <a:buNone/>
            </a:pPr>
            <a:r>
              <a:rPr sz="2000" b="1"/>
              <a:t>Practice Exercise 8: One-Sample t-Test</a:t>
            </a:r>
          </a:p>
          <a:p>
            <a:pPr lvl="0" indent="0" marL="1270000">
              <a:buNone/>
            </a:pPr>
            <a:r>
              <a:rPr sz="2000"/>
              <a:t>Let’s perform a one-sample t-test to determine if the mean fish length in Toolik Lake differs from 50 mm:</a:t>
            </a:r>
          </a:p>
          <a:p>
            <a:pPr lvl="0" indent="0">
              <a:buNone/>
            </a:pPr>
            <a:r>
              <a:rPr>
                <a:solidFill>
                  <a:srgbClr val="5E5E5E"/>
                </a:solidFill>
                <a:latin typeface="Courier"/>
              </a:rPr>
              <a:t># Perform a one-sample t-test</a:t>
            </a:r>
            <a:br/>
            <a:r>
              <a:rPr>
                <a:solidFill>
                  <a:srgbClr val="003B4F"/>
                </a:solidFill>
                <a:latin typeface="Courier"/>
              </a:rPr>
              <a:t>t_test_result &lt;- </a:t>
            </a:r>
            <a:r>
              <a:rPr>
                <a:solidFill>
                  <a:srgbClr val="4758AB"/>
                </a:solidFill>
                <a:latin typeface="Courier"/>
              </a:rPr>
              <a:t>t.test</a:t>
            </a:r>
            <a:r>
              <a:rPr>
                <a:solidFill>
                  <a:srgbClr val="003B4F"/>
                </a:solidFill>
                <a:latin typeface="Courier"/>
              </a:rPr>
              <a:t>(toolik_df</a:t>
            </a:r>
            <a:r>
              <a:rPr>
                <a:solidFill>
                  <a:srgbClr val="5E5E5E"/>
                </a:solidFill>
                <a:latin typeface="Courier"/>
              </a:rPr>
              <a:t>$</a:t>
            </a:r>
            <a:r>
              <a:rPr>
                <a:solidFill>
                  <a:srgbClr val="003B4F"/>
                </a:solidFill>
                <a:latin typeface="Courier"/>
              </a:rPr>
              <a:t>total_length_mm, </a:t>
            </a:r>
            <a:r>
              <a:rPr>
                <a:solidFill>
                  <a:srgbClr val="657422"/>
                </a:solidFill>
                <a:latin typeface="Courier"/>
              </a:rPr>
              <a:t>mu =</a:t>
            </a:r>
            <a:r>
              <a:rPr>
                <a:solidFill>
                  <a:srgbClr val="003B4F"/>
                </a:solidFill>
                <a:latin typeface="Courier"/>
              </a:rPr>
              <a:t> </a:t>
            </a:r>
            <a:r>
              <a:rPr>
                <a:solidFill>
                  <a:srgbClr val="AD0000"/>
                </a:solidFill>
                <a:latin typeface="Courier"/>
              </a:rPr>
              <a:t>50</a:t>
            </a:r>
            <a:r>
              <a:rPr>
                <a:solidFill>
                  <a:srgbClr val="003B4F"/>
                </a:solidFill>
                <a:latin typeface="Courier"/>
              </a:rPr>
              <a:t>)</a:t>
            </a:r>
            <a:br/>
            <a:br/>
            <a:r>
              <a:rPr>
                <a:solidFill>
                  <a:srgbClr val="5E5E5E"/>
                </a:solidFill>
                <a:latin typeface="Courier"/>
              </a:rPr>
              <a:t># View the test results</a:t>
            </a:r>
            <a:br/>
            <a:r>
              <a:rPr>
                <a:solidFill>
                  <a:srgbClr val="003B4F"/>
                </a:solidFill>
                <a:latin typeface="Courier"/>
              </a:rPr>
              <a:t>t_test_result</a:t>
            </a:r>
          </a:p>
          <a:p>
            <a:pPr lvl="0" indent="0">
              <a:buNone/>
            </a:pPr>
            <a:r>
              <a:rPr sz="2000">
                <a:latin typeface="Courier"/>
              </a:rPr>
              <a:t>
    One Sample t-test
data:  toolik_df$total_length_mm
t = 2.0326, df = 207, p-value = 0.04337
alternative hypothesis: true mean is not equal to 50
95 percent confidence interval:
 50.05097 53.33845
sample estimates:
mean of x 
 51.69471 </a:t>
            </a:r>
          </a:p>
          <a:p>
            <a:pPr lvl="0" indent="0" marL="1270000">
              <a:buNone/>
            </a:pPr>
            <a:r>
              <a:rPr sz="2000"/>
              <a:t>Interpret this test result by answering these questions: 1. What was the null hypothesis? 2. What was the alternative hypothesis? 3. What does the p-value tell us? 4. Should we reject or fail to reject the null hypothesis at α = 0.05? 5. What is the practical interpretation of this result for fish biologists?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82780"/>
          </a:xfrm>
        </p:spPr>
        <p:txBody>
          <a:bodyPr/>
          <a:lstStyle/>
          <a:p>
            <a:pPr lvl="0" indent="0" marL="0">
              <a:buNone/>
            </a:pPr>
            <a:r>
              <a:rPr b="1"/>
              <a:t>Lecture 4:</a:t>
            </a:r>
            <a:r>
              <a:rPr/>
              <a:t> Next steps</a:t>
            </a:r>
          </a:p>
        </p:txBody>
      </p:sp>
      <p:sp>
        <p:nvSpPr>
          <p:cNvPr id="3" name="Content Placeholder 2"/>
          <p:cNvSpPr>
            <a:spLocks noGrp="1"/>
          </p:cNvSpPr>
          <p:nvPr>
            <p:ph idx="1"/>
          </p:nvPr>
        </p:nvSpPr>
        <p:spPr/>
        <p:txBody>
          <a:bodyPr/>
          <a:lstStyle/>
          <a:p>
            <a:pPr lvl="0" indent="0" marL="0">
              <a:buNone/>
            </a:pPr>
            <a:r>
              <a:rPr/>
              <a:t>For example</a:t>
            </a:r>
          </a:p>
          <a:p>
            <a:pPr lvl="0"/>
            <a:r>
              <a:rPr/>
              <a:t>what is probability that population X is the same as our lakes population?</a:t>
            </a:r>
          </a:p>
          <a:p>
            <a:pPr lvl="0" indent="0" marL="0">
              <a:buNone/>
            </a:pPr>
            <a:r>
              <a:rPr/>
              <a:t>How would you assess this question using what we learned?</a:t>
            </a:r>
          </a:p>
          <a:p>
            <a:pPr lvl="0" indent="0" marL="1270000">
              <a:buNone/>
            </a:pPr>
            <a:r>
              <a:rPr sz="2000" b="1"/>
              <a:t>Practice Exercise 9: Two-Sample t-Test</a:t>
            </a:r>
          </a:p>
          <a:p>
            <a:pPr lvl="0" indent="0" marL="1270000">
              <a:buNone/>
            </a:pPr>
            <a:r>
              <a:rPr sz="2000"/>
              <a:t>Let’s compare fish lengths between two lakes to see if they differ:</a:t>
            </a:r>
          </a:p>
          <a:p>
            <a:pPr lvl="0" indent="0">
              <a:buNone/>
            </a:pPr>
            <a:r>
              <a:rPr>
                <a:solidFill>
                  <a:srgbClr val="5E5E5E"/>
                </a:solidFill>
                <a:latin typeface="Courier"/>
              </a:rPr>
              <a:t># Choose two lakes to compare</a:t>
            </a:r>
            <a:br/>
            <a:r>
              <a:rPr>
                <a:solidFill>
                  <a:srgbClr val="003B4F"/>
                </a:solidFill>
                <a:latin typeface="Courier"/>
              </a:rPr>
              <a:t>lake1 &lt;- </a:t>
            </a:r>
            <a:r>
              <a:rPr>
                <a:solidFill>
                  <a:srgbClr val="20794D"/>
                </a:solidFill>
                <a:latin typeface="Courier"/>
              </a:rPr>
              <a:t>"Toolik"</a:t>
            </a:r>
            <a:br/>
            <a:r>
              <a:rPr>
                <a:solidFill>
                  <a:srgbClr val="003B4F"/>
                </a:solidFill>
                <a:latin typeface="Courier"/>
              </a:rPr>
              <a:t>lake2 &lt;- </a:t>
            </a:r>
            <a:r>
              <a:rPr>
                <a:solidFill>
                  <a:srgbClr val="20794D"/>
                </a:solidFill>
                <a:latin typeface="Courier"/>
              </a:rPr>
              <a:t>"E 01"</a:t>
            </a:r>
            <a:r>
              <a:rPr>
                <a:solidFill>
                  <a:srgbClr val="003B4F"/>
                </a:solidFill>
                <a:latin typeface="Courier"/>
              </a:rPr>
              <a:t>  </a:t>
            </a:r>
            <a:r>
              <a:rPr>
                <a:solidFill>
                  <a:srgbClr val="5E5E5E"/>
                </a:solidFill>
                <a:latin typeface="Courier"/>
              </a:rPr>
              <a:t># Change this to another lake if you prefer</a:t>
            </a:r>
            <a:br/>
            <a:br/>
            <a:r>
              <a:rPr>
                <a:solidFill>
                  <a:srgbClr val="5E5E5E"/>
                </a:solidFill>
                <a:latin typeface="Courier"/>
              </a:rPr>
              <a:t># Filter data for the two lakes</a:t>
            </a:r>
            <a:br/>
            <a:r>
              <a:rPr>
                <a:solidFill>
                  <a:srgbClr val="003B4F"/>
                </a:solidFill>
                <a:latin typeface="Courier"/>
              </a:rPr>
              <a:t>lake1_data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003B4F"/>
                </a:solidFill>
                <a:latin typeface="Courier"/>
              </a:rPr>
              <a:t>lake2_data &lt;- sculpin_df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a:t>
            </a:r>
            <a:r>
              <a:rPr>
                <a:solidFill>
                  <a:srgbClr val="003B4F"/>
                </a:solidFill>
                <a:latin typeface="Courier"/>
              </a:rPr>
              <a:t> lake2)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pull</a:t>
            </a:r>
            <a:r>
              <a:rPr>
                <a:solidFill>
                  <a:srgbClr val="003B4F"/>
                </a:solidFill>
                <a:latin typeface="Courier"/>
              </a:rPr>
              <a:t>(total_length_mm)</a:t>
            </a:r>
            <a:br/>
            <a:br/>
            <a:r>
              <a:rPr>
                <a:solidFill>
                  <a:srgbClr val="5E5E5E"/>
                </a:solidFill>
                <a:latin typeface="Courier"/>
              </a:rPr>
              <a:t># Perform a two-sample t-test</a:t>
            </a:r>
            <a:br/>
            <a:r>
              <a:rPr>
                <a:solidFill>
                  <a:srgbClr val="003B4F"/>
                </a:solidFill>
                <a:latin typeface="Courier"/>
              </a:rPr>
              <a:t>lakes_ttest &lt;- </a:t>
            </a:r>
            <a:r>
              <a:rPr>
                <a:solidFill>
                  <a:srgbClr val="4758AB"/>
                </a:solidFill>
                <a:latin typeface="Courier"/>
              </a:rPr>
              <a:t>t.test</a:t>
            </a:r>
            <a:r>
              <a:rPr>
                <a:solidFill>
                  <a:srgbClr val="003B4F"/>
                </a:solidFill>
                <a:latin typeface="Courier"/>
              </a:rPr>
              <a:t>(lake1_data, lake2_data)</a:t>
            </a:r>
            <a:br/>
            <a:br/>
            <a:r>
              <a:rPr>
                <a:solidFill>
                  <a:srgbClr val="5E5E5E"/>
                </a:solidFill>
                <a:latin typeface="Courier"/>
              </a:rPr>
              <a:t># View the results</a:t>
            </a:r>
            <a:br/>
            <a:r>
              <a:rPr>
                <a:solidFill>
                  <a:srgbClr val="003B4F"/>
                </a:solidFill>
                <a:latin typeface="Courier"/>
              </a:rPr>
              <a:t>lakes_ttest</a:t>
            </a:r>
          </a:p>
          <a:p>
            <a:pPr lvl="0" indent="0">
              <a:buNone/>
            </a:pPr>
            <a:r>
              <a:rPr sz="2000">
                <a:latin typeface="Courier"/>
              </a:rPr>
              <a:t>
    Welch Two Sample t-test
data:  lake1_data and lake2_data
t = -3.4051, df = 116.36, p-value = 0.0009082
alternative hypothesis: true difference in means is not equal to 0
95 percent confidence interval:
 -10.313036  -2.727921
sample estimates:
mean of x mean of y 
 51.69471  58.21519 </a:t>
            </a:r>
          </a:p>
          <a:p>
            <a:pPr lvl="0" indent="0" marL="1270000">
              <a:buNone/>
            </a:pPr>
            <a:r>
              <a:rPr sz="2000"/>
              <a:t>Now create a boxplot to visualize the difference in fish lengths between these lakes:</a:t>
            </a:r>
          </a:p>
          <a:p>
            <a:pPr lvl="0" indent="0">
              <a:buNone/>
            </a:pPr>
            <a:r>
              <a:rPr>
                <a:solidFill>
                  <a:srgbClr val="5E5E5E"/>
                </a:solidFill>
                <a:latin typeface="Courier"/>
              </a:rPr>
              <a:t># Create a boxplot comparing the two lakes</a:t>
            </a:r>
            <a:br/>
            <a:r>
              <a:rPr>
                <a:solidFill>
                  <a:srgbClr val="003B4F"/>
                </a:solidFill>
                <a:latin typeface="Courier"/>
              </a:rPr>
              <a:t>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(lake1, lake2))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4758AB"/>
                </a:solidFill>
                <a:latin typeface="Courier"/>
              </a:rPr>
              <a:t>paste</a:t>
            </a:r>
            <a:r>
              <a:rPr>
                <a:solidFill>
                  <a:srgbClr val="003B4F"/>
                </a:solidFill>
                <a:latin typeface="Courier"/>
              </a:rPr>
              <a:t>(</a:t>
            </a:r>
            <a:r>
              <a:rPr>
                <a:solidFill>
                  <a:srgbClr val="20794D"/>
                </a:solidFill>
                <a:latin typeface="Courier"/>
              </a:rPr>
              <a:t>"Comparison of Fish Lengths in"</a:t>
            </a:r>
            <a:r>
              <a:rPr>
                <a:solidFill>
                  <a:srgbClr val="003B4F"/>
                </a:solidFill>
                <a:latin typeface="Courier"/>
              </a:rPr>
              <a:t>, lake1, </a:t>
            </a:r>
            <a:r>
              <a:rPr>
                <a:solidFill>
                  <a:srgbClr val="20794D"/>
                </a:solidFill>
                <a:latin typeface="Courier"/>
              </a:rPr>
              <a:t>"and"</a:t>
            </a:r>
            <a:r>
              <a:rPr>
                <a:solidFill>
                  <a:srgbClr val="003B4F"/>
                </a:solidFill>
                <a:latin typeface="Courier"/>
              </a:rPr>
              <a:t>, lake2),</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marL="1270000">
              <a:buNone/>
            </a:pPr>
            <a:r>
              <a:rPr sz="2000"/>
              <a:t>Based on the t-test results and the boxplot</a:t>
            </a:r>
          </a:p>
          <a:p>
            <a:pPr lvl="0"/>
            <a:r>
              <a:rPr sz="2000"/>
              <a:t>what can you conclude about the fish populations in these two lakes?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Next steps</a:t>
            </a:r>
          </a:p>
        </p:txBody>
      </p:sp>
      <p:sp>
        <p:nvSpPr>
          <p:cNvPr id="3" name="Content Placeholder 2"/>
          <p:cNvSpPr>
            <a:spLocks noGrp="1"/>
          </p:cNvSpPr>
          <p:nvPr>
            <p:ph idx="1" sz="half"/>
          </p:nvPr>
        </p:nvSpPr>
        <p:spPr/>
        <p:txBody>
          <a:bodyPr/>
          <a:lstStyle/>
          <a:p>
            <a:pPr lvl="0" indent="0" marL="0">
              <a:buNone/>
            </a:pPr>
            <a:r>
              <a:rPr/>
              <a:t>Let’s calculate the 95% CI for population X</a:t>
            </a:r>
          </a:p>
          <a:p>
            <a:pPr lvl="0" indent="0" marL="0">
              <a:buNone/>
            </a:pPr>
            <a:r>
              <a:rPr/>
              <a:t>Use two-sided test</a:t>
            </a:r>
          </a:p>
          <a:p>
            <a:pPr lvl="0" indent="0" marL="0">
              <a:buNone/>
            </a:pPr>
            <a:r>
              <a:rPr/>
              <a:t>95% CI Sample X: = 54 ± 1.984 * (10.9/(132^0.5)) = 1.882267 The 95% CI is between 52.12 and 55.88</a:t>
            </a:r>
          </a:p>
          <a:p>
            <a:pPr lvl="0" indent="0" marL="0">
              <a:buNone/>
            </a:pPr>
            <a:r>
              <a:rPr/>
              <a:t>Notice: the 95% confidence interval contains 51.7</a:t>
            </a:r>
          </a:p>
          <a:p>
            <a:pPr lvl="0"/>
            <a:r>
              <a:rPr/>
              <a:t>What does this tell us about population X?</a:t>
            </a:r>
          </a:p>
        </p:txBody>
      </p:sp>
      <p:pic>
        <p:nvPicPr>
          <p:cNvPr descr="04_01_lecture_powerpoint_files/figure-pptx/unnamed-chunk-31-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Major goal of statistics:</a:t>
            </a:r>
          </a:p>
          <a:p>
            <a:pPr lvl="0" indent="0" marL="0">
              <a:buNone/>
            </a:pPr>
            <a:r>
              <a:rPr/>
              <a:t>inferences about populations from samples assign degree of confidence to inferences</a:t>
            </a:r>
          </a:p>
          <a:p>
            <a:pPr lvl="0" indent="0" marL="0">
              <a:buNone/>
            </a:pPr>
            <a:r>
              <a:rPr/>
              <a:t>Statistical H-testing:</a:t>
            </a:r>
          </a:p>
          <a:p>
            <a:pPr lvl="0" indent="0" marL="0">
              <a:buNone/>
            </a:pPr>
            <a:r>
              <a:rPr/>
              <a:t>formalized approach to inference</a:t>
            </a:r>
          </a:p>
          <a:p>
            <a:pPr lvl="0"/>
            <a:r>
              <a:rPr/>
              <a:t>hypotheses ask whether samples come from populations with certain properties</a:t>
            </a:r>
          </a:p>
          <a:p>
            <a:pPr lvl="0"/>
            <a:r>
              <a:rPr/>
              <a:t>often interested in questions about population means (but not only)</a:t>
            </a:r>
          </a:p>
        </p:txBody>
      </p:sp>
      <p:pic>
        <p:nvPicPr>
          <p:cNvPr descr="04_01_lecture_powerpoint_files/figure-pptx/unnamed-chunk-32-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Relies on specifying null hypothesis (Ho) and alternate hypothesis (Ha)</a:t>
            </a:r>
          </a:p>
          <a:p>
            <a:pPr lvl="0"/>
            <a:r>
              <a:rPr/>
              <a:t>Ho is the hypothesis of “no effect”</a:t>
            </a:r>
          </a:p>
          <a:p>
            <a:pPr lvl="1"/>
            <a:r>
              <a:rPr/>
              <a:t>(two samples from population with same mean, sample is from population of mean=0)</a:t>
            </a:r>
          </a:p>
          <a:p>
            <a:pPr lvl="0"/>
            <a:r>
              <a:rPr/>
              <a:t>Ha (research hypothesis) the opposite of the Ho</a:t>
            </a:r>
          </a:p>
        </p:txBody>
      </p:sp>
      <p:pic>
        <p:nvPicPr>
          <p:cNvPr descr="04_01_lecture_powerpoint_files/figure-pptx/unnamed-chunk-33-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10: Formulating Hypotheses</a:t>
            </a:r>
          </a:p>
          <a:p>
            <a:pPr lvl="0" indent="0" marL="1270000">
              <a:buNone/>
            </a:pPr>
            <a:r>
              <a:rPr sz="2000"/>
              <a:t>For the following scenarios, write out the null and alternative hypotheses:</a:t>
            </a:r>
          </a:p>
          <a:p>
            <a:pPr lvl="0" indent="-342900" marL="342900">
              <a:buAutoNum type="arabicPeriod"/>
            </a:pPr>
            <a:r>
              <a:rPr sz="2000"/>
              <a:t>Testing if the mean fish length in Lake S 06 is greater than 50 mm.</a:t>
            </a:r>
          </a:p>
          <a:p>
            <a:pPr lvl="0" indent="-342900" marL="342900">
              <a:buAutoNum type="arabicPeriod"/>
            </a:pPr>
            <a:r>
              <a:rPr sz="2000"/>
              <a:t>Testing if there is a difference in mean fish lengths between lakes Toolik and S 06.</a:t>
            </a:r>
          </a:p>
          <a:p>
            <a:pPr lvl="0" indent="-342900" marL="342900">
              <a:buAutoNum type="arabicPeriod"/>
            </a:pPr>
            <a:r>
              <a:rPr sz="2000"/>
              <a:t>Testing if lake E 01 has a higher variance in fish lengths compared to Lake Toolik.</a:t>
            </a:r>
          </a:p>
          <a:p>
            <a:pPr lvl="0" indent="0" marL="1270000">
              <a:buNone/>
            </a:pPr>
            <a:r>
              <a:rPr sz="2000"/>
              <a:t>For each scenario, remember that the null hypothesis typically represents “no effect” or “no difference”, while the alternative hypothesis represents what you are trying to demonstrate.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p = 0.3 means that if study repeated 100 times</a:t>
            </a:r>
          </a:p>
          <a:p>
            <a:pPr lvl="1"/>
            <a:r>
              <a:rPr/>
              <a:t>would get this (or more extreme) result due to chance 30 times</a:t>
            </a:r>
          </a:p>
          <a:p>
            <a:pPr lvl="0"/>
            <a:r>
              <a:rPr/>
              <a:t>p = 0.03 means that if study repeated 100 times</a:t>
            </a:r>
          </a:p>
          <a:p>
            <a:pPr lvl="1"/>
            <a:r>
              <a:rPr/>
              <a:t>would get this (or more extreme) result due to chance 3 times</a:t>
            </a:r>
          </a:p>
          <a:p>
            <a:pPr lvl="0" indent="0" marL="0">
              <a:buNone/>
            </a:pPr>
            <a:r>
              <a:rPr/>
              <a:t>Which p-value suggests Ho likely false?</a:t>
            </a:r>
          </a:p>
        </p:txBody>
      </p:sp>
      <p:pic>
        <p:nvPicPr>
          <p:cNvPr descr="04_01_lecture_powerpoint_files/figure-pptx/unnamed-chunk-34-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At what point reject Ho?</a:t>
            </a:r>
          </a:p>
          <a:p>
            <a:pPr lvl="0"/>
            <a:r>
              <a:rPr/>
              <a:t>p &lt; 0.05 conventional “significance threshold” (α)</a:t>
            </a:r>
          </a:p>
          <a:p>
            <a:pPr lvl="0"/>
            <a:r>
              <a:rPr/>
              <a:t>p &lt; 0.05 means:</a:t>
            </a:r>
          </a:p>
          <a:p>
            <a:pPr lvl="1"/>
            <a:r>
              <a:rPr/>
              <a:t>if Ho is true - if study repeated 100 times</a:t>
            </a:r>
          </a:p>
          <a:p>
            <a:pPr lvl="2"/>
            <a:r>
              <a:rPr/>
              <a:t>would get this (or more extreme) result less than 5 times due to chance</a:t>
            </a:r>
          </a:p>
        </p:txBody>
      </p:sp>
      <p:pic>
        <p:nvPicPr>
          <p:cNvPr descr="04_01_lecture_powerpoint_files/figure-pptx/unnamed-chunk-35-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To understand hypothesis testing need to understand </a:t>
            </a:r>
            <a:r>
              <a:rPr i="1"/>
              <a:t>standard normal distribution</a:t>
            </a:r>
          </a:p>
          <a:p>
            <a:pPr lvl="0" indent="0" marL="0">
              <a:buNone/>
            </a:pPr>
            <a:r>
              <a:rPr/>
              <a:t>Recall - sculpin in Toolik Lake</a:t>
            </a:r>
          </a:p>
          <a:p>
            <a:pPr lvl="0"/>
            <a:r>
              <a:rPr/>
              <a:t>n = 208</a:t>
            </a:r>
          </a:p>
          <a:p>
            <a:pPr lvl="0"/>
            <a:r>
              <a:rPr/>
              <a:t>mean = 51.69 mm</a:t>
            </a:r>
          </a:p>
          <a:p>
            <a:pPr lvl="0"/>
            <a:r>
              <a:rPr/>
              <a:t>std dev = s = 12.02 mm</a:t>
            </a:r>
          </a:p>
          <a:p>
            <a:pPr lvl="0"/>
            <a:r>
              <a:rPr/>
              <a:t>Weight distribution ~normal</a:t>
            </a:r>
          </a:p>
          <a:p>
            <a:pPr lvl="0"/>
            <a:r>
              <a:rPr/>
              <a:t>Look at the class activity on how to calculate descriptive statistics</a:t>
            </a:r>
          </a:p>
        </p:txBody>
      </p:sp>
      <p:pic>
        <p:nvPicPr>
          <p:cNvPr descr="04_01_lecture_powerpoint_files/figure-pptx/unnamed-chunk-3-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a:r>
              <a:rPr/>
              <a:t>α is the rate at which we will reject a true null hypothesis (Type I error rate)</a:t>
            </a:r>
          </a:p>
          <a:p>
            <a:pPr lvl="0"/>
            <a:r>
              <a:rPr/>
              <a:t>Lowering α will lower likelihood of incorrectly rejecting a true null hypothesis (e.g., 0.01, 0.001)</a:t>
            </a:r>
          </a:p>
          <a:p>
            <a:pPr lvl="0"/>
            <a:r>
              <a:rPr/>
              <a:t>Both hypotheses and α are specified </a:t>
            </a:r>
            <a:r>
              <a:rPr i="1"/>
              <a:t>BEFORE</a:t>
            </a:r>
            <a:r>
              <a:rPr/>
              <a:t> collection of data and analysis</a:t>
            </a:r>
          </a:p>
        </p:txBody>
      </p:sp>
      <p:pic>
        <p:nvPicPr>
          <p:cNvPr descr="04_01_lecture_powerpoint_files/figure-pptx/unnamed-chunk-36-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78119"/>
            <a:ext cx="8229600" cy="607682"/>
          </a:xfrm>
        </p:spPr>
        <p:txBody>
          <a:bodyPr/>
          <a:lstStyle/>
          <a:p>
            <a:pPr lvl="0" indent="0" marL="0">
              <a:buNone/>
            </a:pPr>
            <a:r>
              <a:rPr b="1"/>
              <a:t>Lecture 4:</a:t>
            </a:r>
            <a:r>
              <a:rPr/>
              <a:t> Statistical hypothesis testing</a:t>
            </a:r>
          </a:p>
        </p:txBody>
      </p:sp>
      <p:sp>
        <p:nvSpPr>
          <p:cNvPr id="3" name="Text Placeholder 2"/>
          <p:cNvSpPr>
            <a:spLocks noGrp="1"/>
          </p:cNvSpPr>
          <p:nvPr>
            <p:ph idx="1" type="body"/>
          </p:nvPr>
        </p:nvSpPr>
        <p:spPr/>
        <p:txBody>
          <a:bodyPr/>
          <a:lstStyle/>
          <a:p>
            <a:pPr lvl="0" indent="0" marL="0">
              <a:buNone/>
            </a:pPr>
            <a:r>
              <a:rPr/>
              <a:t>Traditionally α=0.05 is used as a cut off for rejecting null hypothesis</a:t>
            </a:r>
          </a:p>
          <a:p>
            <a:pPr lvl="0" indent="0" marL="0">
              <a:buNone/>
            </a:pPr>
            <a:r>
              <a:rPr/>
              <a:t>Nothing magical about 0.0 - actual p-values need to be reported.</a:t>
            </a:r>
          </a:p>
        </p:txBody>
      </p:sp>
      <p:graphicFrame>
        <p:nvGraphicFramePr>
          <p:cNvPr id="6" name="Content Placeholder 5"/>
          <p:cNvGraphicFramePr>
            <a:graphicFrameLocks noGrp="1"/>
          </p:cNvGraphicFramePr>
          <p:nvPr>
            <p:ph idx="1"/>
          </p:nvPr>
        </p:nvGraphicFramePr>
        <p:xfrm>
          <a:off x="127000" y="1270000"/>
          <a:ext cx="4432300" cy="3302000"/>
        </p:xfrm>
        <a:graphic>
          <a:graphicData uri="http://schemas.openxmlformats.org/drawingml/2006/table">
            <a:tbl>
              <a:tblPr firstRow="1" bandRow="1">
                <a:tableStyleId>{5C22544A-7EE6-4342-B048-85BDC9FD1C3A}</a:tableStyleId>
              </a:tblPr>
              <a:tblGrid>
                <a:gridCol w="2209800"/>
                <a:gridCol w="2209800"/>
              </a:tblGrid>
              <a:tr h="0">
                <a:tc>
                  <a:txBody>
                    <a:bodyPr/>
                    <a:lstStyle/>
                    <a:p>
                      <a:pPr lvl="0" indent="0" marL="0">
                        <a:buNone/>
                      </a:pPr>
                      <a:r>
                        <a:rPr/>
                        <a:t>p-value range</a:t>
                      </a:r>
                    </a:p>
                  </a:txBody>
                  <a:tcPr/>
                </a:tc>
                <a:tc>
                  <a:txBody>
                    <a:bodyPr/>
                    <a:lstStyle/>
                    <a:p>
                      <a:pPr lvl="0" indent="0" marL="0">
                        <a:buNone/>
                      </a:pPr>
                      <a:r>
                        <a:rPr/>
                        <a:t>Interpretation</a:t>
                      </a:r>
                    </a:p>
                  </a:txBody>
                  <a:tcPr/>
                </a:tc>
              </a:tr>
              <a:tr h="0">
                <a:tc>
                  <a:txBody>
                    <a:bodyPr/>
                    <a:lstStyle/>
                    <a:p>
                      <a:pPr lvl="0" indent="0" marL="0">
                        <a:buNone/>
                      </a:pPr>
                      <a:r>
                        <a:rPr/>
                        <a:t>P &gt; 0.10</a:t>
                      </a:r>
                    </a:p>
                  </a:txBody>
                </a:tc>
                <a:tc>
                  <a:txBody>
                    <a:bodyPr/>
                    <a:lstStyle/>
                    <a:p>
                      <a:pPr lvl="0" indent="0" marL="0">
                        <a:buNone/>
                      </a:pPr>
                      <a:r>
                        <a:rPr/>
                        <a:t>No evidence against Ho - data appear consistent with Ho</a:t>
                      </a:r>
                    </a:p>
                  </a:txBody>
                </a:tc>
              </a:tr>
              <a:tr h="0">
                <a:tc>
                  <a:txBody>
                    <a:bodyPr/>
                    <a:lstStyle/>
                    <a:p>
                      <a:pPr lvl="0" indent="0" marL="0">
                        <a:buNone/>
                      </a:pPr>
                      <a:r>
                        <a:rPr/>
                        <a:t>0.05 &lt; P &lt; 0.10</a:t>
                      </a:r>
                    </a:p>
                  </a:txBody>
                </a:tc>
                <a:tc>
                  <a:txBody>
                    <a:bodyPr/>
                    <a:lstStyle/>
                    <a:p>
                      <a:pPr lvl="0" indent="0" marL="0">
                        <a:buNone/>
                      </a:pPr>
                      <a:r>
                        <a:rPr/>
                        <a:t>Weak evidence against the Ho in favor of Ha</a:t>
                      </a:r>
                    </a:p>
                  </a:txBody>
                </a:tc>
              </a:tr>
              <a:tr h="0">
                <a:tc>
                  <a:txBody>
                    <a:bodyPr/>
                    <a:lstStyle/>
                    <a:p>
                      <a:pPr lvl="0" indent="0" marL="0">
                        <a:buNone/>
                      </a:pPr>
                      <a:r>
                        <a:rPr/>
                        <a:t>0.01 &lt; P &lt; 0.05</a:t>
                      </a:r>
                    </a:p>
                  </a:txBody>
                </a:tc>
                <a:tc>
                  <a:txBody>
                    <a:bodyPr/>
                    <a:lstStyle/>
                    <a:p>
                      <a:pPr lvl="0" indent="0" marL="0">
                        <a:buNone/>
                      </a:pPr>
                      <a:r>
                        <a:rPr/>
                        <a:t>Moderate evidence against Ho in favor of Ha</a:t>
                      </a:r>
                    </a:p>
                  </a:txBody>
                </a:tc>
              </a:tr>
              <a:tr h="0">
                <a:tc>
                  <a:txBody>
                    <a:bodyPr/>
                    <a:lstStyle/>
                    <a:p>
                      <a:pPr lvl="0" indent="0" marL="0">
                        <a:buNone/>
                      </a:pPr>
                      <a:r>
                        <a:rPr/>
                        <a:t>0.001 &lt; P &lt; 0.01</a:t>
                      </a:r>
                    </a:p>
                  </a:txBody>
                </a:tc>
                <a:tc>
                  <a:txBody>
                    <a:bodyPr/>
                    <a:lstStyle/>
                    <a:p>
                      <a:pPr lvl="0" indent="0" marL="0">
                        <a:buNone/>
                      </a:pPr>
                      <a:r>
                        <a:rPr/>
                        <a:t>Strong evidence against Ho in favor of Ha</a:t>
                      </a:r>
                    </a:p>
                  </a:txBody>
                </a:tc>
              </a:tr>
              <a:tr h="0">
                <a:tc>
                  <a:txBody>
                    <a:bodyPr/>
                    <a:lstStyle/>
                    <a:p>
                      <a:pPr lvl="0" indent="0" marL="0">
                        <a:buNone/>
                      </a:pPr>
                      <a:r>
                        <a:rPr/>
                        <a:t>P &lt; 0.001</a:t>
                      </a:r>
                    </a:p>
                  </a:txBody>
                </a:tc>
                <a:tc>
                  <a:txBody>
                    <a:bodyPr/>
                    <a:lstStyle/>
                    <a:p>
                      <a:pPr lvl="0" indent="0" marL="0">
                        <a:buNone/>
                      </a:pPr>
                      <a:r>
                        <a:rPr/>
                        <a:t>Very strong evidence against Ho in favor of Ha</a:t>
                      </a:r>
                    </a:p>
                  </a:txBody>
                </a:tc>
              </a:tr>
            </a:tbl>
          </a:graphicData>
        </a:graphic>
      </p:graphicFrame>
      <p:pic>
        <p:nvPicPr>
          <p:cNvPr descr="04_01_lecture_powerpoint_files/figure-pptx/unnamed-chunk-37-1.png" id="0" name="Picture 1"/>
          <p:cNvPicPr>
            <a:picLocks noGrp="1" noChangeAspect="1"/>
          </p:cNvPicPr>
          <p:nvPr/>
        </p:nvPicPr>
        <p:blipFill>
          <a:blip r:embed="rId2"/>
          <a:stretch>
            <a:fillRect/>
          </a:stretch>
        </p:blipFill>
        <p:spPr bwMode="auto">
          <a:xfrm>
            <a:off x="5600700" y="1295400"/>
            <a:ext cx="2336800" cy="3276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Fisher:</a:t>
            </a:r>
          </a:p>
          <a:p>
            <a:pPr lvl="0" indent="0" marL="0">
              <a:buNone/>
            </a:pPr>
            <a:r>
              <a:rPr/>
              <a:t>p-value as informal measure of discrepancy betwen data and Ho</a:t>
            </a:r>
          </a:p>
          <a:p>
            <a:pPr lvl="0" indent="0" marL="0">
              <a:buNone/>
            </a:pPr>
            <a:r>
              <a:rPr/>
              <a:t>“If p is between 0.1 and 0.9 there is certainly no reason to suspect the hypothesis tested. If it is below 0.02 it is strongly indicated that the hypothesis fails to account for the whole of the facts. We shall not often be astray if we draw a conventional line at .05 …”</a:t>
            </a:r>
          </a:p>
        </p:txBody>
      </p:sp>
      <p:pic>
        <p:nvPicPr>
          <p:cNvPr descr="images/clipboard-694363384.png" id="0" name="Picture 1"/>
          <p:cNvPicPr>
            <a:picLocks noGrp="1" noChangeAspect="1"/>
          </p:cNvPicPr>
          <p:nvPr/>
        </p:nvPicPr>
        <p:blipFill>
          <a:blip r:embed="rId2"/>
          <a:stretch>
            <a:fillRect/>
          </a:stretch>
        </p:blipFill>
        <p:spPr bwMode="auto">
          <a:xfrm>
            <a:off x="6121400" y="1625600"/>
            <a:ext cx="2781300" cy="25400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Specify Null (Ho) and alternate (Ha)</a:t>
            </a:r>
          </a:p>
          <a:p>
            <a:pPr lvl="0"/>
            <a:r>
              <a:rPr/>
              <a:t>Determine test (and test statistic) to be used</a:t>
            </a:r>
          </a:p>
          <a:p>
            <a:pPr lvl="0"/>
            <a:r>
              <a:rPr/>
              <a:t>Test statistic is used to compare your data to expectation under Ho (null hypothesis)</a:t>
            </a:r>
          </a:p>
          <a:p>
            <a:pPr lvl="0"/>
            <a:r>
              <a:rPr/>
              <a:t>Specify significance (α or p value) level below which Ho will be rejected</a:t>
            </a:r>
          </a:p>
        </p:txBody>
      </p:sp>
      <p:pic>
        <p:nvPicPr>
          <p:cNvPr descr="04_01_lecture_powerpoint_files/figure-pptx/unnamed-chunk-38-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Statistical hypothesis testing</a:t>
            </a:r>
          </a:p>
        </p:txBody>
      </p:sp>
      <p:sp>
        <p:nvSpPr>
          <p:cNvPr id="3" name="Content Placeholder 2"/>
          <p:cNvSpPr>
            <a:spLocks noGrp="1"/>
          </p:cNvSpPr>
          <p:nvPr>
            <p:ph idx="1" sz="half"/>
          </p:nvPr>
        </p:nvSpPr>
        <p:spPr/>
        <p:txBody>
          <a:bodyPr/>
          <a:lstStyle/>
          <a:p>
            <a:pPr lvl="0" indent="0" marL="0">
              <a:buNone/>
            </a:pPr>
            <a:r>
              <a:rPr/>
              <a:t>General procedure for H testing:</a:t>
            </a:r>
          </a:p>
          <a:p>
            <a:pPr lvl="0"/>
            <a:r>
              <a:rPr/>
              <a:t>Collect data - Perform test</a:t>
            </a:r>
          </a:p>
          <a:p>
            <a:pPr lvl="0"/>
            <a:r>
              <a:rPr/>
              <a:t>If p-value &lt; α, conclude Ho is likely false and reject it</a:t>
            </a:r>
          </a:p>
          <a:p>
            <a:pPr lvl="0"/>
            <a:r>
              <a:rPr/>
              <a:t>If p-value &gt; α, conclude no evidence Ho is false and retain it</a:t>
            </a:r>
          </a:p>
        </p:txBody>
      </p:sp>
      <p:pic>
        <p:nvPicPr>
          <p:cNvPr descr="04_01_lecture_powerpoint_files/figure-pptx/unnamed-chunk-39-1.png" id="0" name="Picture 1"/>
          <p:cNvPicPr>
            <a:picLocks noGrp="1" noChangeAspect="1"/>
          </p:cNvPicPr>
          <p:nvPr/>
        </p:nvPicPr>
        <p:blipFill>
          <a:blip r:embed="rId2"/>
          <a:stretch>
            <a:fillRect/>
          </a:stretch>
        </p:blipFill>
        <p:spPr bwMode="auto">
          <a:xfrm>
            <a:off x="6121400" y="952500"/>
            <a:ext cx="2781300" cy="3898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Final Exercise: Comprehensive Analysis</a:t>
            </a:r>
          </a:p>
          <a:p>
            <a:pPr lvl="0" indent="0" marL="1270000">
              <a:buNone/>
            </a:pPr>
            <a:r>
              <a:rPr sz="2000"/>
              <a:t>You’ve learned about standard normal distributions, z-scores, standard error, confidence intervals, and hypothesis testing. Now, put it all together with a comprehensive analysis of fish lengths from multiple lakes.</a:t>
            </a:r>
          </a:p>
          <a:p>
            <a:pPr lvl="0" indent="0">
              <a:buNone/>
            </a:pPr>
            <a:r>
              <a:rPr>
                <a:solidFill>
                  <a:srgbClr val="5E5E5E"/>
                </a:solidFill>
                <a:latin typeface="Courier"/>
              </a:rPr>
              <a:t># Choose 3 lakes for comparison</a:t>
            </a:r>
            <a:br/>
            <a:r>
              <a:rPr>
                <a:solidFill>
                  <a:srgbClr val="003B4F"/>
                </a:solidFill>
                <a:latin typeface="Courier"/>
              </a:rPr>
              <a:t>lakes_to_compare &lt;- </a:t>
            </a:r>
            <a:r>
              <a:rPr>
                <a:solidFill>
                  <a:srgbClr val="4758AB"/>
                </a:solidFill>
                <a:latin typeface="Courier"/>
              </a:rPr>
              <a:t>c</a:t>
            </a:r>
            <a:r>
              <a:rPr>
                <a:solidFill>
                  <a:srgbClr val="003B4F"/>
                </a:solidFill>
                <a:latin typeface="Courier"/>
              </a:rPr>
              <a:t>(</a:t>
            </a:r>
            <a:r>
              <a:rPr>
                <a:solidFill>
                  <a:srgbClr val="20794D"/>
                </a:solidFill>
                <a:latin typeface="Courier"/>
              </a:rPr>
              <a:t>"Toolik"</a:t>
            </a:r>
            <a:r>
              <a:rPr>
                <a:solidFill>
                  <a:srgbClr val="003B4F"/>
                </a:solidFill>
                <a:latin typeface="Courier"/>
              </a:rPr>
              <a:t>, </a:t>
            </a:r>
            <a:r>
              <a:rPr>
                <a:solidFill>
                  <a:srgbClr val="20794D"/>
                </a:solidFill>
                <a:latin typeface="Courier"/>
              </a:rPr>
              <a:t>"E 01"</a:t>
            </a:r>
            <a:r>
              <a:rPr>
                <a:solidFill>
                  <a:srgbClr val="003B4F"/>
                </a:solidFill>
                <a:latin typeface="Courier"/>
              </a:rPr>
              <a:t>, </a:t>
            </a:r>
            <a:r>
              <a:rPr>
                <a:solidFill>
                  <a:srgbClr val="20794D"/>
                </a:solidFill>
                <a:latin typeface="Courier"/>
              </a:rPr>
              <a:t>"S 06"</a:t>
            </a:r>
            <a:r>
              <a:rPr>
                <a:solidFill>
                  <a:srgbClr val="003B4F"/>
                </a:solidFill>
                <a:latin typeface="Courier"/>
              </a:rPr>
              <a:t>)</a:t>
            </a:r>
            <a:br/>
            <a:br/>
            <a:r>
              <a:rPr>
                <a:solidFill>
                  <a:srgbClr val="5E5E5E"/>
                </a:solidFill>
                <a:latin typeface="Courier"/>
              </a:rPr>
              <a:t># Filter data for these lakes</a:t>
            </a:r>
            <a:br/>
            <a:r>
              <a:rPr>
                <a:solidFill>
                  <a:srgbClr val="003B4F"/>
                </a:solidFill>
                <a:latin typeface="Courier"/>
              </a:rPr>
              <a:t>comparison_data &lt;- sculpin_df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(lake </a:t>
            </a:r>
            <a:r>
              <a:rPr>
                <a:solidFill>
                  <a:srgbClr val="5E5E5E"/>
                </a:solidFill>
                <a:latin typeface="Courier"/>
              </a:rPr>
              <a:t>%in%</a:t>
            </a:r>
            <a:r>
              <a:rPr>
                <a:solidFill>
                  <a:srgbClr val="003B4F"/>
                </a:solidFill>
                <a:latin typeface="Courier"/>
              </a:rPr>
              <a:t> lakes_to_compare)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br/>
            <a:r>
              <a:rPr>
                <a:solidFill>
                  <a:srgbClr val="5E5E5E"/>
                </a:solidFill>
                <a:latin typeface="Courier"/>
              </a:rPr>
              <a:t># 1. Calculate summary statistics for each lake</a:t>
            </a:r>
            <a:br/>
            <a:r>
              <a:rPr>
                <a:solidFill>
                  <a:srgbClr val="003B4F"/>
                </a:solidFill>
                <a:latin typeface="Courier"/>
              </a:rPr>
              <a:t>lake_stats &lt;- comparison_data </a:t>
            </a:r>
            <a:r>
              <a:rPr>
                <a:solidFill>
                  <a:srgbClr val="5E5E5E"/>
                </a:solidFill>
                <a:latin typeface="Courier"/>
              </a:rPr>
              <a:t>%&gt;%</a:t>
            </a:r>
            <a:br/>
            <a:r>
              <a:rPr>
                <a:solidFill>
                  <a:srgbClr val="003B4F"/>
                </a:solidFill>
                <a:latin typeface="Courier"/>
              </a:rPr>
              <a:t>  </a:t>
            </a:r>
            <a:r>
              <a:rPr>
                <a:solidFill>
                  <a:srgbClr val="4758AB"/>
                </a:solidFill>
                <a:latin typeface="Courier"/>
              </a:rPr>
              <a:t>group_by</a:t>
            </a:r>
            <a:r>
              <a:rPr>
                <a:solidFill>
                  <a:srgbClr val="003B4F"/>
                </a:solidFill>
                <a:latin typeface="Courier"/>
              </a:rPr>
              <a:t>(lake) </a:t>
            </a:r>
            <a:r>
              <a:rPr>
                <a:solidFill>
                  <a:srgbClr val="5E5E5E"/>
                </a:solidFill>
                <a:latin typeface="Courier"/>
              </a:rPr>
              <a:t>%&gt;%</a:t>
            </a:r>
            <a:br/>
            <a:r>
              <a:rPr>
                <a:solidFill>
                  <a:srgbClr val="003B4F"/>
                </a:solidFill>
                <a:latin typeface="Courier"/>
              </a:rPr>
              <a:t>  </a:t>
            </a:r>
            <a:r>
              <a:rPr>
                <a:solidFill>
                  <a:srgbClr val="4758AB"/>
                </a:solidFill>
                <a:latin typeface="Courier"/>
              </a:rPr>
              <a:t>summarize</a:t>
            </a:r>
            <a:r>
              <a:rPr>
                <a:solidFill>
                  <a:srgbClr val="003B4F"/>
                </a:solidFill>
                <a:latin typeface="Courier"/>
              </a:rPr>
              <a:t>(</a:t>
            </a:r>
            <a:br/>
            <a:r>
              <a:rPr>
                <a:solidFill>
                  <a:srgbClr val="003B4F"/>
                </a:solidFill>
                <a:latin typeface="Courier"/>
              </a:rPr>
              <a:t>    </a:t>
            </a:r>
            <a:r>
              <a:rPr>
                <a:solidFill>
                  <a:srgbClr val="657422"/>
                </a:solidFill>
                <a:latin typeface="Courier"/>
              </a:rPr>
              <a:t>mean_length =</a:t>
            </a:r>
            <a:r>
              <a:rPr>
                <a:solidFill>
                  <a:srgbClr val="003B4F"/>
                </a:solidFill>
                <a:latin typeface="Courier"/>
              </a:rPr>
              <a:t> </a:t>
            </a:r>
            <a:r>
              <a:rPr>
                <a:solidFill>
                  <a:srgbClr val="4758AB"/>
                </a:solidFill>
                <a:latin typeface="Courier"/>
              </a:rPr>
              <a:t>mean</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sd_length =</a:t>
            </a:r>
            <a:r>
              <a:rPr>
                <a:solidFill>
                  <a:srgbClr val="003B4F"/>
                </a:solidFill>
                <a:latin typeface="Courier"/>
              </a:rPr>
              <a:t> </a:t>
            </a:r>
            <a:r>
              <a:rPr>
                <a:solidFill>
                  <a:srgbClr val="4758AB"/>
                </a:solidFill>
                <a:latin typeface="Courier"/>
              </a:rPr>
              <a:t>sd</a:t>
            </a:r>
            <a:r>
              <a:rPr>
                <a:solidFill>
                  <a:srgbClr val="003B4F"/>
                </a:solidFill>
                <a:latin typeface="Courier"/>
              </a:rPr>
              <a:t>(total_length_mm, </a:t>
            </a:r>
            <a:r>
              <a:rPr>
                <a:solidFill>
                  <a:srgbClr val="657422"/>
                </a:solidFill>
                <a:latin typeface="Courier"/>
              </a:rPr>
              <a:t>na.rm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n =</a:t>
            </a:r>
            <a:r>
              <a:rPr>
                <a:solidFill>
                  <a:srgbClr val="003B4F"/>
                </a:solidFill>
                <a:latin typeface="Courier"/>
              </a:rPr>
              <a:t> </a:t>
            </a:r>
            <a:r>
              <a:rPr>
                <a:solidFill>
                  <a:srgbClr val="4758AB"/>
                </a:solidFill>
                <a:latin typeface="Courier"/>
              </a:rPr>
              <a:t>sum</a:t>
            </a:r>
            <a:r>
              <a:rPr>
                <a:solidFill>
                  <a:srgbClr val="003B4F"/>
                </a:solidFill>
                <a:latin typeface="Courier"/>
              </a:rPr>
              <a:t>(</a:t>
            </a:r>
            <a:r>
              <a:rPr>
                <a:solidFill>
                  <a:srgbClr val="5E5E5E"/>
                </a:solidFill>
                <a:latin typeface="Courier"/>
              </a:rPr>
              <a:t>!</a:t>
            </a:r>
            <a:r>
              <a:rPr>
                <a:solidFill>
                  <a:srgbClr val="4758AB"/>
                </a:solidFill>
                <a:latin typeface="Courier"/>
              </a:rPr>
              <a:t>is.na</a:t>
            </a:r>
            <a:r>
              <a:rPr>
                <a:solidFill>
                  <a:srgbClr val="003B4F"/>
                </a:solidFill>
                <a:latin typeface="Courier"/>
              </a:rPr>
              <a:t>(total_length_mm)),</a:t>
            </a:r>
            <a:br/>
            <a:r>
              <a:rPr>
                <a:solidFill>
                  <a:srgbClr val="003B4F"/>
                </a:solidFill>
                <a:latin typeface="Courier"/>
              </a:rPr>
              <a:t>    </a:t>
            </a:r>
            <a:r>
              <a:rPr>
                <a:solidFill>
                  <a:srgbClr val="657422"/>
                </a:solidFill>
                <a:latin typeface="Courier"/>
              </a:rPr>
              <a:t>se_length =</a:t>
            </a:r>
            <a:r>
              <a:rPr>
                <a:solidFill>
                  <a:srgbClr val="003B4F"/>
                </a:solidFill>
                <a:latin typeface="Courier"/>
              </a:rPr>
              <a:t> sd_length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br/>
            <a:r>
              <a:rPr>
                <a:solidFill>
                  <a:srgbClr val="003B4F"/>
                </a:solidFill>
                <a:latin typeface="Courier"/>
              </a:rPr>
              <a:t>    </a:t>
            </a:r>
            <a:r>
              <a:rPr>
                <a:solidFill>
                  <a:srgbClr val="657422"/>
                </a:solidFill>
                <a:latin typeface="Courier"/>
              </a:rPr>
              <a:t>ci_lower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r>
              <a:rPr>
                <a:solidFill>
                  <a:srgbClr val="657422"/>
                </a:solidFill>
                <a:latin typeface="Courier"/>
              </a:rPr>
              <a:t>ci_upper =</a:t>
            </a:r>
            <a:r>
              <a:rPr>
                <a:solidFill>
                  <a:srgbClr val="003B4F"/>
                </a:solidFill>
                <a:latin typeface="Courier"/>
              </a:rPr>
              <a:t> mean_length </a:t>
            </a:r>
            <a:r>
              <a:rPr>
                <a:solidFill>
                  <a:srgbClr val="5E5E5E"/>
                </a:solidFill>
                <a:latin typeface="Courier"/>
              </a:rPr>
              <a:t>+</a:t>
            </a:r>
            <a:r>
              <a:rPr>
                <a:solidFill>
                  <a:srgbClr val="003B4F"/>
                </a:solidFill>
                <a:latin typeface="Courier"/>
              </a:rPr>
              <a:t> </a:t>
            </a:r>
            <a:r>
              <a:rPr>
                <a:solidFill>
                  <a:srgbClr val="4758AB"/>
                </a:solidFill>
                <a:latin typeface="Courier"/>
              </a:rPr>
              <a:t>qt</a:t>
            </a:r>
            <a:r>
              <a:rPr>
                <a:solidFill>
                  <a:srgbClr val="003B4F"/>
                </a:solidFill>
                <a:latin typeface="Courier"/>
              </a:rPr>
              <a:t>(</a:t>
            </a:r>
            <a:r>
              <a:rPr>
                <a:solidFill>
                  <a:srgbClr val="AD0000"/>
                </a:solidFill>
                <a:latin typeface="Courier"/>
              </a:rPr>
              <a:t>0.975</a:t>
            </a:r>
            <a:r>
              <a:rPr>
                <a:solidFill>
                  <a:srgbClr val="003B4F"/>
                </a:solidFill>
                <a:latin typeface="Courier"/>
              </a:rPr>
              <a:t>, n</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se_length</a:t>
            </a:r>
            <a:br/>
            <a:r>
              <a:rPr>
                <a:solidFill>
                  <a:srgbClr val="003B4F"/>
                </a:solidFill>
                <a:latin typeface="Courier"/>
              </a:rPr>
              <a:t>  )</a:t>
            </a:r>
            <a:br/>
            <a:br/>
            <a:r>
              <a:rPr>
                <a:solidFill>
                  <a:srgbClr val="5E5E5E"/>
                </a:solidFill>
                <a:latin typeface="Courier"/>
              </a:rPr>
              <a:t># Display the summary statistics</a:t>
            </a:r>
            <a:br/>
            <a:r>
              <a:rPr>
                <a:solidFill>
                  <a:srgbClr val="003B4F"/>
                </a:solidFill>
                <a:latin typeface="Courier"/>
              </a:rPr>
              <a:t>lake_stats</a:t>
            </a:r>
          </a:p>
          <a:p>
            <a:pPr lvl="0" indent="0">
              <a:buNone/>
            </a:pPr>
            <a:r>
              <a:rPr sz="2000">
                <a:latin typeface="Courier"/>
              </a:rPr>
              <a:t># A tibble: 3 × 7
  lake   mean_length sd_length     n se_length ci_lower ci_upper
  &lt;chr&gt;        &lt;dbl&gt;     &lt;dbl&gt; &lt;int&gt;     &lt;dbl&gt;    &lt;dbl&gt;    &lt;dbl&gt;
1 E 01          58.2      15.3    79     1.72      54.8     61.6
2 S 06          54.0      10.9   132     0.949     52.1     55.9
3 Toolik        51.7      12.0   208     0.834     50.1     53.3</a:t>
            </a:r>
          </a:p>
          <a:p>
            <a:pPr lvl="0" indent="0">
              <a:buNone/>
            </a:pPr>
            <a:r>
              <a:rPr>
                <a:solidFill>
                  <a:srgbClr val="5E5E5E"/>
                </a:solidFill>
                <a:latin typeface="Courier"/>
              </a:rPr>
              <a:t># 2. Create boxplots to visualize the distributions</a:t>
            </a:r>
            <a:br/>
            <a:r>
              <a:rPr>
                <a:solidFill>
                  <a:srgbClr val="003B4F"/>
                </a:solidFill>
                <a:latin typeface="Courier"/>
              </a:rPr>
              <a:t>comparison_data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4758AB"/>
                </a:solidFill>
                <a:latin typeface="Courier"/>
              </a:rPr>
              <a:t>aes</a:t>
            </a:r>
            <a:r>
              <a:rPr>
                <a:solidFill>
                  <a:srgbClr val="003B4F"/>
                </a:solidFill>
                <a:latin typeface="Courier"/>
              </a:rPr>
              <a:t>(</a:t>
            </a:r>
            <a:r>
              <a:rPr>
                <a:solidFill>
                  <a:srgbClr val="657422"/>
                </a:solidFill>
                <a:latin typeface="Courier"/>
              </a:rPr>
              <a:t>x =</a:t>
            </a:r>
            <a:r>
              <a:rPr>
                <a:solidFill>
                  <a:srgbClr val="003B4F"/>
                </a:solidFill>
                <a:latin typeface="Courier"/>
              </a:rPr>
              <a:t> lake, </a:t>
            </a:r>
            <a:r>
              <a:rPr>
                <a:solidFill>
                  <a:srgbClr val="657422"/>
                </a:solidFill>
                <a:latin typeface="Courier"/>
              </a:rPr>
              <a:t>y =</a:t>
            </a:r>
            <a:r>
              <a:rPr>
                <a:solidFill>
                  <a:srgbClr val="003B4F"/>
                </a:solidFill>
                <a:latin typeface="Courier"/>
              </a:rPr>
              <a:t> total_length_mm, </a:t>
            </a:r>
            <a:r>
              <a:rPr>
                <a:solidFill>
                  <a:srgbClr val="657422"/>
                </a:solidFill>
                <a:latin typeface="Courier"/>
              </a:rPr>
              <a:t>fill =</a:t>
            </a:r>
            <a:r>
              <a:rPr>
                <a:solidFill>
                  <a:srgbClr val="003B4F"/>
                </a:solidFill>
                <a:latin typeface="Courier"/>
              </a:rPr>
              <a:t> lake)) </a:t>
            </a:r>
            <a:r>
              <a:rPr>
                <a:solidFill>
                  <a:srgbClr val="5E5E5E"/>
                </a:solidFill>
                <a:latin typeface="Courier"/>
              </a:rPr>
              <a:t>+</a:t>
            </a:r>
            <a:br/>
            <a:r>
              <a:rPr>
                <a:solidFill>
                  <a:srgbClr val="003B4F"/>
                </a:solidFill>
                <a:latin typeface="Courier"/>
              </a:rPr>
              <a:t>  </a:t>
            </a:r>
            <a:r>
              <a:rPr>
                <a:solidFill>
                  <a:srgbClr val="4758AB"/>
                </a:solidFill>
                <a:latin typeface="Courier"/>
              </a:rPr>
              <a:t>geom_boxplot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labs</a:t>
            </a:r>
            <a:r>
              <a:rPr>
                <a:solidFill>
                  <a:srgbClr val="003B4F"/>
                </a:solidFill>
                <a:latin typeface="Courier"/>
              </a:rPr>
              <a:t>(</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"Fish Length Distributions Across Lakes"</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20794D"/>
                </a:solidFill>
                <a:latin typeface="Courier"/>
              </a:rPr>
              <a:t>"Lake"</a:t>
            </a:r>
            <a:r>
              <a:rPr>
                <a:solidFill>
                  <a:srgbClr val="003B4F"/>
                </a:solidFill>
                <a:latin typeface="Courier"/>
              </a:rPr>
              <a:t>,</a:t>
            </a:r>
            <a:br/>
            <a:r>
              <a:rPr>
                <a:solidFill>
                  <a:srgbClr val="003B4F"/>
                </a:solidFill>
                <a:latin typeface="Courier"/>
              </a:rPr>
              <a:t>    </a:t>
            </a:r>
            <a:r>
              <a:rPr>
                <a:solidFill>
                  <a:srgbClr val="657422"/>
                </a:solidFill>
                <a:latin typeface="Courier"/>
              </a:rPr>
              <a:t>y =</a:t>
            </a:r>
            <a:r>
              <a:rPr>
                <a:solidFill>
                  <a:srgbClr val="003B4F"/>
                </a:solidFill>
                <a:latin typeface="Courier"/>
              </a:rPr>
              <a:t> </a:t>
            </a:r>
            <a:r>
              <a:rPr>
                <a:solidFill>
                  <a:srgbClr val="20794D"/>
                </a:solidFill>
                <a:latin typeface="Courier"/>
              </a:rPr>
              <a:t>"Length (mm)"</a:t>
            </a:r>
            <a:br/>
            <a:r>
              <a:rPr>
                <a:solidFill>
                  <a:srgbClr val="003B4F"/>
                </a:solidFill>
                <a:latin typeface="Courier"/>
              </a:rPr>
              <a:t>  ) </a:t>
            </a:r>
            <a:r>
              <a:rPr>
                <a:solidFill>
                  <a:srgbClr val="5E5E5E"/>
                </a:solidFill>
                <a:latin typeface="Courier"/>
              </a:rPr>
              <a:t>+</a:t>
            </a:r>
            <a:br/>
            <a:r>
              <a:rPr>
                <a:solidFill>
                  <a:srgbClr val="003B4F"/>
                </a:solidFill>
                <a:latin typeface="Courier"/>
              </a:rPr>
              <a:t>  </a:t>
            </a:r>
            <a:r>
              <a:rPr>
                <a:solidFill>
                  <a:srgbClr val="4758AB"/>
                </a:solidFill>
                <a:latin typeface="Courier"/>
              </a:rPr>
              <a:t>theme_minimal</a:t>
            </a:r>
            <a:r>
              <a:rPr>
                <a:solidFill>
                  <a:srgbClr val="003B4F"/>
                </a:solidFill>
                <a:latin typeface="Courier"/>
              </a:rPr>
              <a:t>()</a:t>
            </a:r>
          </a:p>
          <a:p>
            <a:pPr lvl="0" indent="0" marL="1270000">
              <a:buNone/>
            </a:pPr>
          </a:p>
          <a:p>
            <a:pPr lvl="0" indent="0">
              <a:buNone/>
            </a:pPr>
            <a:r>
              <a:rPr>
                <a:solidFill>
                  <a:srgbClr val="5E5E5E"/>
                </a:solidFill>
                <a:latin typeface="Courier"/>
              </a:rPr>
              <a:t># 3. Perform t-test comparing each lake to the other - this is NOT what you should do and we will show how later on but its practice</a:t>
            </a:r>
          </a:p>
          <a:p>
            <a:pPr lvl="0" indent="0" marL="1270000">
              <a:buNone/>
            </a:pPr>
            <a:r>
              <a:rPr sz="2000"/>
              <a:t>Based on this analysis, write a short summary of your findings: 1. Are there significant differences in fish lengths between the lakes? 2. Which lakes have the largest and smallest fish on average? 3. How do the confidence intervals compare across lakes? 4. What might explain these differences in fish lengths between lakes?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Practice Exercise 2: Compare Fish Distributions from Different Lakes</a:t>
            </a:r>
          </a:p>
          <a:p>
            <a:pPr lvl="0" indent="0" marL="1270000">
              <a:buNone/>
            </a:pPr>
            <a:r>
              <a:rPr sz="2000"/>
              <a:t>Let’s look at what lakes are in our dataframe:</a:t>
            </a:r>
          </a:p>
          <a:p>
            <a:pPr lvl="0" indent="0">
              <a:buNone/>
            </a:pPr>
            <a:r>
              <a:rPr>
                <a:solidFill>
                  <a:srgbClr val="5E5E5E"/>
                </a:solidFill>
                <a:latin typeface="Courier"/>
              </a:rPr>
              <a:t># View the unique lake names</a:t>
            </a:r>
            <a:br/>
            <a:r>
              <a:rPr>
                <a:solidFill>
                  <a:srgbClr val="4758AB"/>
                </a:solidFill>
                <a:latin typeface="Courier"/>
              </a:rPr>
              <a:t>unique</a:t>
            </a:r>
            <a:r>
              <a:rPr>
                <a:solidFill>
                  <a:srgbClr val="003B4F"/>
                </a:solidFill>
                <a:latin typeface="Courier"/>
              </a:rPr>
              <a:t>(sculpin_df</a:t>
            </a:r>
            <a:r>
              <a:rPr>
                <a:solidFill>
                  <a:srgbClr val="5E5E5E"/>
                </a:solidFill>
                <a:latin typeface="Courier"/>
              </a:rPr>
              <a:t>$</a:t>
            </a:r>
            <a:r>
              <a:rPr>
                <a:solidFill>
                  <a:srgbClr val="003B4F"/>
                </a:solidFill>
                <a:latin typeface="Courier"/>
              </a:rPr>
              <a:t>lake)</a:t>
            </a:r>
          </a:p>
          <a:p>
            <a:pPr lvl="0" indent="0">
              <a:buNone/>
            </a:pPr>
            <a:r>
              <a:rPr sz="2000">
                <a:latin typeface="Courier"/>
              </a:rPr>
              <a:t>[1] "E 01"   "E 05"   "NE 12"  "NE 14"  "S 06"   "S 07"   "Toolik"</a:t>
            </a:r>
          </a:p>
          <a:p>
            <a:pPr lvl="0" indent="0" marL="1270000">
              <a:buNone/>
            </a:pPr>
            <a:r>
              <a:rPr sz="2000"/>
              <a:t>Now, select two lakes and create a comparison of their fish length distributions using facet_grid():</a:t>
            </a:r>
          </a:p>
          <a:p>
            <a:pPr lvl="0" indent="0">
              <a:buNone/>
            </a:pPr>
            <a:r>
              <a:rPr>
                <a:solidFill>
                  <a:srgbClr val="5E5E5E"/>
                </a:solidFill>
                <a:latin typeface="Courier"/>
              </a:rPr>
              <a:t># Your code here to compare fish lengths between two lakes of your choice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You want to know things about this population like</a:t>
            </a:r>
          </a:p>
          <a:p>
            <a:pPr lvl="0"/>
            <a:r>
              <a:rPr/>
              <a:t>probability of a baby born at the hospital having a certain length (e.g., &gt; 60 mm)</a:t>
            </a:r>
          </a:p>
          <a:p>
            <a:pPr lvl="0"/>
            <a:r>
              <a:rPr/>
              <a:t>Can solve this by integrating under curve</a:t>
            </a:r>
          </a:p>
          <a:p>
            <a:pPr lvl="0"/>
            <a:r>
              <a:rPr/>
              <a:t>But it is tedious to do every time</a:t>
            </a:r>
          </a:p>
          <a:p>
            <a:pPr lvl="0"/>
            <a:r>
              <a:rPr/>
              <a:t>Instead</a:t>
            </a:r>
          </a:p>
          <a:p>
            <a:pPr lvl="1"/>
            <a:r>
              <a:rPr/>
              <a:t>we can use the </a:t>
            </a:r>
            <a:r>
              <a:rPr i="1"/>
              <a:t>standard normal distribution</a:t>
            </a:r>
            <a:r>
              <a:rPr/>
              <a:t> (SND)</a:t>
            </a:r>
          </a:p>
        </p:txBody>
      </p:sp>
      <p:pic>
        <p:nvPicPr>
          <p:cNvPr descr="04_01_lecture_powerpoint_files/figure-pptx/unnamed-chunk-6-1.png" id="0" name="Picture 1"/>
          <p:cNvPicPr>
            <a:picLocks noGrp="1" noChangeAspect="1"/>
          </p:cNvPicPr>
          <p:nvPr/>
        </p:nvPicPr>
        <p:blipFill>
          <a:blip r:embed="rId2"/>
          <a:stretch>
            <a:fillRect/>
          </a:stretch>
        </p:blipFill>
        <p:spPr bwMode="auto">
          <a:xfrm>
            <a:off x="6121400" y="1041400"/>
            <a:ext cx="2781300" cy="370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Standard Normal Distribution</a:t>
            </a:r>
          </a:p>
          <a:p>
            <a:pPr lvl="0"/>
            <a:r>
              <a:rPr/>
              <a:t>“benchmark” normal distribution with µ = 0, σ = 1</a:t>
            </a:r>
          </a:p>
          <a:p>
            <a:pPr lvl="0"/>
            <a:r>
              <a:rPr/>
              <a:t>The Standard Normal Distribution is defined so that:</a:t>
            </a:r>
          </a:p>
          <a:p>
            <a:pPr lvl="1"/>
            <a:r>
              <a:rPr/>
              <a:t>~68% of the curve area within +/- 1 σ of the mean,</a:t>
            </a:r>
          </a:p>
          <a:p>
            <a:pPr lvl="1"/>
            <a:r>
              <a:rPr/>
              <a:t>~95% within +/- 2 σ of the mean,</a:t>
            </a:r>
          </a:p>
          <a:p>
            <a:pPr lvl="1"/>
            <a:r>
              <a:rPr/>
              <a:t>~99.7% within +/- 3 σ of the mean</a:t>
            </a:r>
          </a:p>
          <a:p>
            <a:pPr lvl="0" indent="0" marL="0">
              <a:buNone/>
            </a:pPr>
            <a:r>
              <a:rPr/>
              <a:t>*remember σ = standard deviation</a:t>
            </a:r>
            <a:br/>
            <a:br/>
          </a:p>
          <a:p>
            <a:pPr lvl="0" indent="0" marL="0">
              <a:buNone/>
            </a:pPr>
            <a:r>
              <a:rPr/>
              <a:t>See the Class Activity on how to calculate Z scores</a:t>
            </a:r>
          </a:p>
        </p:txBody>
      </p:sp>
      <p:pic>
        <p:nvPicPr>
          <p:cNvPr descr="04_01_lecture_powerpoint_files/figure-pptx/unnamed-chunk-7-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2780"/>
          </a:xfrm>
          <a:solidFill>
            <a:srgbClr val="70121D"/>
          </a:solidFill>
        </p:spPr>
        <p:txBody>
          <a:bodyPr/>
          <a:lstStyle/>
          <a:p>
            <a:pPr lvl="0" indent="0" marL="0">
              <a:buNone/>
            </a:pPr>
            <a:r>
              <a:rPr b="1"/>
              <a:t>Lecture 4:</a:t>
            </a:r>
            <a:r>
              <a:rPr/>
              <a:t> Standard normal distribution</a:t>
            </a:r>
          </a:p>
        </p:txBody>
      </p:sp>
      <p:sp>
        <p:nvSpPr>
          <p:cNvPr id="3" name="Content Placeholder 2"/>
          <p:cNvSpPr>
            <a:spLocks noGrp="1"/>
          </p:cNvSpPr>
          <p:nvPr>
            <p:ph idx="1" sz="half"/>
          </p:nvPr>
        </p:nvSpPr>
        <p:spPr/>
        <p:txBody>
          <a:bodyPr/>
          <a:lstStyle/>
          <a:p>
            <a:pPr lvl="0" indent="0" marL="0">
              <a:buNone/>
            </a:pPr>
            <a:r>
              <a:rPr/>
              <a:t>Areas under curve of Standard Normal Distribution</a:t>
            </a:r>
          </a:p>
          <a:p>
            <a:pPr lvl="0"/>
            <a:r>
              <a:rPr/>
              <a:t>Have been calculated for a range of sample sizes</a:t>
            </a:r>
          </a:p>
          <a:p>
            <a:pPr lvl="0"/>
            <a:r>
              <a:rPr/>
              <a:t>Can be looked up in z-table</a:t>
            </a:r>
          </a:p>
          <a:p>
            <a:pPr lvl="0"/>
            <a:r>
              <a:rPr/>
              <a:t>No need to integrate</a:t>
            </a:r>
          </a:p>
          <a:p>
            <a:pPr lvl="0"/>
            <a:r>
              <a:rPr/>
              <a:t>Any normally distributed data can be standardized</a:t>
            </a:r>
          </a:p>
          <a:p>
            <a:pPr lvl="1"/>
            <a:r>
              <a:rPr/>
              <a:t>transformed into the standard normal distribution</a:t>
            </a:r>
          </a:p>
          <a:p>
            <a:pPr lvl="1"/>
            <a:r>
              <a:rPr/>
              <a:t>looked up ion a table</a:t>
            </a:r>
          </a:p>
        </p:txBody>
      </p:sp>
      <p:pic>
        <p:nvPicPr>
          <p:cNvPr descr="04_01_lecture_powerpoint_files/figure-pptx/unnamed-chunk-8-1.png" id="0" name="Picture 1"/>
          <p:cNvPicPr>
            <a:picLocks noGrp="1" noChangeAspect="1"/>
          </p:cNvPicPr>
          <p:nvPr/>
        </p:nvPicPr>
        <p:blipFill>
          <a:blip r:embed="rId2"/>
          <a:stretch>
            <a:fillRect/>
          </a:stretch>
        </p:blipFill>
        <p:spPr bwMode="auto">
          <a:xfrm>
            <a:off x="6121400" y="1155700"/>
            <a:ext cx="2781300" cy="3479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04</dc:title>
  <dc:creator>Bill Perry</dc:creator>
  <cp:keywords/>
  <dcterms:created xsi:type="dcterms:W3CDTF">2025-04-01T15:55:49Z</dcterms:created>
  <dcterms:modified xsi:type="dcterms:W3CDTF">2025-04-01T15:55:49Z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